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5"/>
  </p:notesMasterIdLst>
  <p:sldIdLst>
    <p:sldId id="318" r:id="rId2"/>
    <p:sldId id="317" r:id="rId3"/>
    <p:sldId id="319" r:id="rId4"/>
    <p:sldId id="345" r:id="rId5"/>
    <p:sldId id="298" r:id="rId6"/>
    <p:sldId id="367" r:id="rId7"/>
    <p:sldId id="259" r:id="rId8"/>
    <p:sldId id="368" r:id="rId9"/>
    <p:sldId id="369" r:id="rId10"/>
    <p:sldId id="370" r:id="rId11"/>
    <p:sldId id="306" r:id="rId12"/>
    <p:sldId id="395" r:id="rId13"/>
    <p:sldId id="308" r:id="rId14"/>
    <p:sldId id="373" r:id="rId15"/>
    <p:sldId id="374" r:id="rId16"/>
    <p:sldId id="394" r:id="rId17"/>
    <p:sldId id="376" r:id="rId18"/>
    <p:sldId id="388" r:id="rId19"/>
    <p:sldId id="375" r:id="rId20"/>
    <p:sldId id="349" r:id="rId21"/>
    <p:sldId id="351" r:id="rId22"/>
    <p:sldId id="297" r:id="rId23"/>
    <p:sldId id="293" r:id="rId24"/>
    <p:sldId id="294" r:id="rId25"/>
    <p:sldId id="392" r:id="rId26"/>
    <p:sldId id="378" r:id="rId27"/>
    <p:sldId id="379" r:id="rId28"/>
    <p:sldId id="393" r:id="rId29"/>
    <p:sldId id="389" r:id="rId30"/>
    <p:sldId id="380" r:id="rId31"/>
    <p:sldId id="355" r:id="rId32"/>
    <p:sldId id="356" r:id="rId33"/>
    <p:sldId id="357" r:id="rId34"/>
    <p:sldId id="358" r:id="rId35"/>
    <p:sldId id="384" r:id="rId36"/>
    <p:sldId id="385" r:id="rId37"/>
    <p:sldId id="386" r:id="rId38"/>
    <p:sldId id="359" r:id="rId39"/>
    <p:sldId id="352" r:id="rId40"/>
    <p:sldId id="353" r:id="rId41"/>
    <p:sldId id="354" r:id="rId42"/>
    <p:sldId id="391" r:id="rId43"/>
    <p:sldId id="360" r:id="rId44"/>
    <p:sldId id="361" r:id="rId45"/>
    <p:sldId id="344" r:id="rId46"/>
    <p:sldId id="327" r:id="rId47"/>
    <p:sldId id="346" r:id="rId48"/>
    <p:sldId id="347" r:id="rId49"/>
    <p:sldId id="348" r:id="rId50"/>
    <p:sldId id="383" r:id="rId51"/>
    <p:sldId id="381" r:id="rId52"/>
    <p:sldId id="382" r:id="rId53"/>
    <p:sldId id="299" r:id="rId5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392" userDrawn="1">
          <p15:clr>
            <a:srgbClr val="A4A3A4"/>
          </p15:clr>
        </p15:guide>
        <p15:guide id="2" pos="17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9300"/>
    <a:srgbClr val="FF2600"/>
    <a:srgbClr val="941651"/>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956"/>
    <p:restoredTop sz="84150"/>
  </p:normalViewPr>
  <p:slideViewPr>
    <p:cSldViewPr snapToGrid="0" showGuides="1">
      <p:cViewPr varScale="1">
        <p:scale>
          <a:sx n="102" d="100"/>
          <a:sy n="102" d="100"/>
        </p:scale>
        <p:origin x="1704" y="184"/>
      </p:cViewPr>
      <p:guideLst>
        <p:guide orient="horz" pos="1392"/>
        <p:guide pos="1776"/>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_rels/viewProps.xml.rels><?xml version="1.0" encoding="UTF-8" standalone="yes"?>
<Relationships xmlns="http://schemas.openxmlformats.org/package/2006/relationships"><Relationship Id="rId1"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5DAEAAC4-0BF7-584C-81F2-E33C2534FAA1}"/>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5123" name="Rectangle 3">
            <a:extLst>
              <a:ext uri="{FF2B5EF4-FFF2-40B4-BE49-F238E27FC236}">
                <a16:creationId xmlns:a16="http://schemas.microsoft.com/office/drawing/2014/main" id="{4A63421B-4FD0-5641-820F-EE9480B44612}"/>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15364" name="Rectangle 4">
            <a:extLst>
              <a:ext uri="{FF2B5EF4-FFF2-40B4-BE49-F238E27FC236}">
                <a16:creationId xmlns:a16="http://schemas.microsoft.com/office/drawing/2014/main" id="{D32BBDF2-A467-704D-96EF-0719A832278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62290462-1114-4641-B9C0-D5CFA1E83AB5}"/>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a:extLst>
              <a:ext uri="{FF2B5EF4-FFF2-40B4-BE49-F238E27FC236}">
                <a16:creationId xmlns:a16="http://schemas.microsoft.com/office/drawing/2014/main" id="{3D37267E-FFBD-C945-814C-5BACA35635D8}"/>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5127" name="Rectangle 7">
            <a:extLst>
              <a:ext uri="{FF2B5EF4-FFF2-40B4-BE49-F238E27FC236}">
                <a16:creationId xmlns:a16="http://schemas.microsoft.com/office/drawing/2014/main" id="{094F01EF-F56C-D24B-AC59-AB9A65150804}"/>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C95B3DCB-BD9E-D54E-BECC-768EC8DFA107}"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High-%CE%BA_dielectric"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en.wikipedia.org/wiki/POWER8" TargetMode="External"/><Relationship Id="rId3" Type="http://schemas.openxmlformats.org/officeDocument/2006/relationships/hyperlink" Target="https://en.wikipedia.org/wiki/PCI_Express#PCI_Express_5.0" TargetMode="External"/><Relationship Id="rId7" Type="http://schemas.openxmlformats.org/officeDocument/2006/relationships/hyperlink" Target="https://en.wikipedia.org/wiki/POWER10#cite_note-hardwareluxx-3"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en.wikipedia.org/wiki/Graphics_processing_unit" TargetMode="External"/><Relationship Id="rId5" Type="http://schemas.openxmlformats.org/officeDocument/2006/relationships/hyperlink" Target="https://en.wikipedia.org/wiki/NVLink" TargetMode="External"/><Relationship Id="rId4" Type="http://schemas.openxmlformats.org/officeDocument/2006/relationships/hyperlink" Target="https://en.wikipedia.org/wiki/Nvidia"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John_Cocke" TargetMode="External"/><Relationship Id="rId3" Type="http://schemas.openxmlformats.org/officeDocument/2006/relationships/hyperlink" Target="https://en.wikipedia.org/wiki/Telephone_switch" TargetMode="External"/><Relationship Id="rId7" Type="http://schemas.openxmlformats.org/officeDocument/2006/relationships/hyperlink" Target="https://en.wikipedia.org/wiki/Thomas_J._Watson_Research_Center"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IBM_801#cite_note-2" TargetMode="External"/><Relationship Id="rId11" Type="http://schemas.openxmlformats.org/officeDocument/2006/relationships/hyperlink" Target="https://en.wikipedia.org/wiki/Processor_register" TargetMode="External"/><Relationship Id="rId5" Type="http://schemas.openxmlformats.org/officeDocument/2006/relationships/hyperlink" Target="https://en.wikipedia.org/wiki/IBM_System/370_Model_168" TargetMode="External"/><Relationship Id="rId10" Type="http://schemas.openxmlformats.org/officeDocument/2006/relationships/hyperlink" Target="https://en.wikipedia.org/wiki/Main_memory" TargetMode="External"/><Relationship Id="rId4" Type="http://schemas.openxmlformats.org/officeDocument/2006/relationships/hyperlink" Target="https://en.wikipedia.org/wiki/IBM_801#cite_note-FOOTNOTECockeMarkstein19904-1" TargetMode="External"/><Relationship Id="rId9" Type="http://schemas.openxmlformats.org/officeDocument/2006/relationships/hyperlink" Target="https://en.wikipedia.org/wiki/Floating-point_unit"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06AAF626-262A-8843-B422-A0E8E969AF70}"/>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17410" name="Rectangle 3">
            <a:extLst>
              <a:ext uri="{FF2B5EF4-FFF2-40B4-BE49-F238E27FC236}">
                <a16:creationId xmlns:a16="http://schemas.microsoft.com/office/drawing/2014/main" id="{CFB9A269-9B2F-3348-A8D0-0BB8B25DF45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7182B89-E2E1-CC4A-808F-390BA8044613}" type="datetime3">
              <a:rPr lang="en-US" altLang="en-US" sz="1200" smtClean="0"/>
              <a:pPr/>
              <a:t>15 July 2022</a:t>
            </a:fld>
            <a:endParaRPr lang="en-US" altLang="en-US" sz="1200"/>
          </a:p>
        </p:txBody>
      </p:sp>
      <p:sp>
        <p:nvSpPr>
          <p:cNvPr id="17411" name="Rectangle 6">
            <a:extLst>
              <a:ext uri="{FF2B5EF4-FFF2-40B4-BE49-F238E27FC236}">
                <a16:creationId xmlns:a16="http://schemas.microsoft.com/office/drawing/2014/main" id="{378624A6-CE66-9B4A-A6D2-B1ACB632FF6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17412" name="Rectangle 7">
            <a:extLst>
              <a:ext uri="{FF2B5EF4-FFF2-40B4-BE49-F238E27FC236}">
                <a16:creationId xmlns:a16="http://schemas.microsoft.com/office/drawing/2014/main" id="{8B44E2EC-BA92-2247-AB2C-C514DFDEA6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8908D2F-B31F-354C-A15C-B64015183563}" type="slidenum">
              <a:rPr lang="en-US" altLang="en-US" sz="1200"/>
              <a:pPr/>
              <a:t>1</a:t>
            </a:fld>
            <a:endParaRPr lang="en-US" altLang="en-US" sz="1200"/>
          </a:p>
        </p:txBody>
      </p:sp>
      <p:sp>
        <p:nvSpPr>
          <p:cNvPr id="17413" name="Rectangle 2">
            <a:extLst>
              <a:ext uri="{FF2B5EF4-FFF2-40B4-BE49-F238E27FC236}">
                <a16:creationId xmlns:a16="http://schemas.microsoft.com/office/drawing/2014/main" id="{C0126601-86B3-5846-9F7C-FA15EBC8B3C8}"/>
              </a:ext>
            </a:extLst>
          </p:cNvPr>
          <p:cNvSpPr>
            <a:spLocks noGrp="1" noRot="1" noChangeAspect="1" noChangeArrowheads="1" noTextEdit="1"/>
          </p:cNvSpPr>
          <p:nvPr>
            <p:ph type="sldImg"/>
          </p:nvPr>
        </p:nvSpPr>
        <p:spPr>
          <a:ln/>
        </p:spPr>
      </p:sp>
      <p:sp>
        <p:nvSpPr>
          <p:cNvPr id="17414" name="Rectangle 3">
            <a:extLst>
              <a:ext uri="{FF2B5EF4-FFF2-40B4-BE49-F238E27FC236}">
                <a16:creationId xmlns:a16="http://schemas.microsoft.com/office/drawing/2014/main" id="{D1BD4CD0-C41F-614E-9606-0A0FB16847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a “defect mode” in their 7nm process, Intel 7nm isn’t slated to come out until 2023 now!</a:t>
            </a:r>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15</a:t>
            </a:fld>
            <a:endParaRPr lang="en-US" altLang="en-US"/>
          </a:p>
        </p:txBody>
      </p:sp>
    </p:spTree>
    <p:extLst>
      <p:ext uri="{BB962C8B-B14F-4D97-AF65-F5344CB8AC3E}">
        <p14:creationId xmlns:p14="http://schemas.microsoft.com/office/powerpoint/2010/main" val="279092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a:extLst>
              <a:ext uri="{FF2B5EF4-FFF2-40B4-BE49-F238E27FC236}">
                <a16:creationId xmlns:a16="http://schemas.microsoft.com/office/drawing/2014/main" id="{01F7E819-B582-4541-9BE4-449A7F4C12B2}"/>
              </a:ext>
            </a:extLst>
          </p:cNvPr>
          <p:cNvSpPr>
            <a:spLocks noGrp="1" noRot="1" noChangeAspect="1" noChangeArrowheads="1"/>
          </p:cNvSpPr>
          <p:nvPr>
            <p:ph type="sldImg"/>
          </p:nvPr>
        </p:nvSpPr>
        <p:spPr>
          <a:solidFill>
            <a:srgbClr val="FFFFFF"/>
          </a:solidFill>
          <a:ln/>
        </p:spPr>
      </p:sp>
      <p:sp>
        <p:nvSpPr>
          <p:cNvPr id="36866" name="Rectangle 2">
            <a:extLst>
              <a:ext uri="{FF2B5EF4-FFF2-40B4-BE49-F238E27FC236}">
                <a16:creationId xmlns:a16="http://schemas.microsoft.com/office/drawing/2014/main" id="{B92D9DE6-1F72-C542-AC2E-06DC2689DD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2400" b="1" dirty="0">
                <a:solidFill>
                  <a:srgbClr val="FF0000"/>
                </a:solidFill>
              </a:rPr>
              <a:t>This would be good to replace with IBM CPU trends.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en-US" sz="2400" dirty="0">
              <a:latin typeface="Calibri" panose="020F0502020204030204" pitchFamily="34" charset="0"/>
              <a:ea typeface="ＭＳ Ｐゴシック" panose="020B0600070205080204" pitchFamily="34" charset="-128"/>
            </a:endParaRPr>
          </a:p>
          <a:p>
            <a:pPr eaLnBrk="1" hangingPunct="1"/>
            <a:r>
              <a:rPr lang="en-US" altLang="en-US" sz="2400" dirty="0">
                <a:latin typeface="Lucida Grande" panose="020B0600040502020204" pitchFamily="34" charset="0"/>
                <a:ea typeface="ＭＳ Ｐゴシック" panose="020B0600070205080204" pitchFamily="34" charset="-128"/>
                <a:sym typeface="Lucida Grande" panose="020B0600040502020204" pitchFamily="34" charset="0"/>
              </a:rPr>
              <a:t>-By mid-2000s, we could no longer scale clock rates at same rate. </a:t>
            </a:r>
          </a:p>
          <a:p>
            <a:pPr eaLnBrk="1" hangingPunct="1"/>
            <a:r>
              <a:rPr lang="en-US" altLang="en-US" sz="2400" dirty="0">
                <a:latin typeface="Lucida Grande" panose="020B0600040502020204" pitchFamily="34" charset="0"/>
                <a:ea typeface="ＭＳ Ｐゴシック" panose="020B0600070205080204" pitchFamily="34" charset="-128"/>
                <a:sym typeface="Lucida Grande" panose="020B0600040502020204" pitchFamily="34" charset="0"/>
              </a:rPr>
              <a:t>-As shown here, e.g., dual-core CPUs in 2006 with flattened out clock speeds, power, and perf/clock.</a:t>
            </a:r>
          </a:p>
          <a:p>
            <a:pPr eaLnBrk="1" hangingPunct="1"/>
            <a:endParaRPr lang="en-US" altLang="en-US" sz="2400" dirty="0">
              <a:latin typeface="Calibri" panose="020F0502020204030204" pitchFamily="34" charset="0"/>
              <a:ea typeface="ＭＳ Ｐゴシック" panose="020B0600070205080204" pitchFamily="34" charset="-128"/>
            </a:endParaRPr>
          </a:p>
          <a:p>
            <a:pPr eaLnBrk="1" hangingPunct="1"/>
            <a:r>
              <a:rPr lang="en-US" altLang="en-US" sz="2400" dirty="0">
                <a:latin typeface="Calibri" panose="020F0502020204030204" pitchFamily="34" charset="0"/>
                <a:ea typeface="ＭＳ Ｐゴシック" panose="020B0600070205080204" pitchFamily="34" charset="-128"/>
              </a:rPr>
              <a:t>H. Sutter, </a:t>
            </a:r>
            <a:r>
              <a:rPr lang="ja-JP" altLang="en-US" sz="2400">
                <a:latin typeface="Calibri" panose="020F0502020204030204" pitchFamily="34" charset="0"/>
                <a:ea typeface="ＭＳ Ｐゴシック" panose="020B0600070205080204" pitchFamily="34" charset="-128"/>
              </a:rPr>
              <a:t>“</a:t>
            </a:r>
            <a:r>
              <a:rPr lang="en-US" altLang="ja-JP" sz="2400" dirty="0">
                <a:latin typeface="Calibri" panose="020F0502020204030204" pitchFamily="34" charset="0"/>
                <a:ea typeface="ＭＳ Ｐゴシック" panose="020B0600070205080204" pitchFamily="34" charset="-128"/>
              </a:rPr>
              <a:t>The Free Lunch Is Over: A Fundamental Turn Toward Concurrency in Software,</a:t>
            </a:r>
            <a:r>
              <a:rPr lang="ja-JP" altLang="en-US" sz="2400">
                <a:latin typeface="Calibri" panose="020F0502020204030204" pitchFamily="34" charset="0"/>
                <a:ea typeface="ＭＳ Ｐゴシック" panose="020B0600070205080204" pitchFamily="34" charset="-128"/>
              </a:rPr>
              <a:t>”</a:t>
            </a:r>
            <a:r>
              <a:rPr lang="en-US" altLang="ja-JP" sz="2400" dirty="0">
                <a:latin typeface="Calibri" panose="020F0502020204030204" pitchFamily="34" charset="0"/>
                <a:ea typeface="ＭＳ Ｐゴシック" panose="020B0600070205080204" pitchFamily="34" charset="-128"/>
              </a:rPr>
              <a:t> </a:t>
            </a:r>
            <a:r>
              <a:rPr lang="en-US" altLang="ja-JP" sz="2400" i="1" dirty="0">
                <a:latin typeface="Calibri" panose="020F0502020204030204" pitchFamily="34" charset="0"/>
                <a:ea typeface="ＭＳ Ｐゴシック" panose="020B0600070205080204" pitchFamily="34" charset="-128"/>
              </a:rPr>
              <a:t>Dr. Dobb</a:t>
            </a:r>
            <a:r>
              <a:rPr lang="ja-JP" altLang="en-US" sz="2400" i="1">
                <a:latin typeface="Calibri" panose="020F0502020204030204" pitchFamily="34" charset="0"/>
                <a:ea typeface="ＭＳ Ｐゴシック" panose="020B0600070205080204" pitchFamily="34" charset="-128"/>
              </a:rPr>
              <a:t>’</a:t>
            </a:r>
            <a:r>
              <a:rPr lang="en-US" altLang="ja-JP" sz="2400" i="1" dirty="0">
                <a:latin typeface="Calibri" panose="020F0502020204030204" pitchFamily="34" charset="0"/>
                <a:ea typeface="ＭＳ Ｐゴシック" panose="020B0600070205080204" pitchFamily="34" charset="-128"/>
              </a:rPr>
              <a:t>s Journal</a:t>
            </a:r>
            <a:r>
              <a:rPr lang="en-US" altLang="ja-JP" sz="2400" dirty="0">
                <a:latin typeface="Calibri" panose="020F0502020204030204" pitchFamily="34" charset="0"/>
                <a:ea typeface="ＭＳ Ｐゴシック" panose="020B0600070205080204" pitchFamily="34" charset="-128"/>
              </a:rPr>
              <a:t>, 30(3), March 2005.  (Updated August 2009.)</a:t>
            </a:r>
          </a:p>
          <a:p>
            <a:pPr eaLnBrk="1" hangingPunct="1"/>
            <a:endParaRPr lang="en-US" altLang="en-US" sz="2200" dirty="0">
              <a:latin typeface="Lucida Grande" panose="020B0600040502020204" pitchFamily="34" charset="0"/>
              <a:ea typeface="ＭＳ Ｐゴシック" panose="020B0600070205080204" pitchFamily="34" charset="-128"/>
              <a:sym typeface="Lucida Grande" panose="020B06000405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D51C5DFA-05E5-634A-BC90-1600CE39E6FA}"/>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40962" name="Rectangle 3">
            <a:extLst>
              <a:ext uri="{FF2B5EF4-FFF2-40B4-BE49-F238E27FC236}">
                <a16:creationId xmlns:a16="http://schemas.microsoft.com/office/drawing/2014/main" id="{E84AE87B-FAF5-3A48-82DA-80C4ED8012C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1C76083-7659-D141-873D-B680E072799F}" type="datetime3">
              <a:rPr lang="en-US" altLang="en-US" sz="1200" smtClean="0"/>
              <a:pPr/>
              <a:t>15 July 2022</a:t>
            </a:fld>
            <a:endParaRPr lang="en-US" altLang="en-US" sz="1200"/>
          </a:p>
        </p:txBody>
      </p:sp>
      <p:sp>
        <p:nvSpPr>
          <p:cNvPr id="40963" name="Rectangle 6">
            <a:extLst>
              <a:ext uri="{FF2B5EF4-FFF2-40B4-BE49-F238E27FC236}">
                <a16:creationId xmlns:a16="http://schemas.microsoft.com/office/drawing/2014/main" id="{0D9F3D29-A0FE-0746-B044-FEEC9B9E1C3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40964" name="Rectangle 7">
            <a:extLst>
              <a:ext uri="{FF2B5EF4-FFF2-40B4-BE49-F238E27FC236}">
                <a16:creationId xmlns:a16="http://schemas.microsoft.com/office/drawing/2014/main" id="{0C07DE38-F5FE-F240-BBCB-CE4109D808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272047B-7FD7-2E4A-A8BA-7197621494B9}" type="slidenum">
              <a:rPr lang="en-US" altLang="en-US" sz="1200"/>
              <a:pPr/>
              <a:t>21</a:t>
            </a:fld>
            <a:endParaRPr lang="en-US" altLang="en-US" sz="1200"/>
          </a:p>
        </p:txBody>
      </p:sp>
      <p:sp>
        <p:nvSpPr>
          <p:cNvPr id="40965" name="Rectangle 2">
            <a:extLst>
              <a:ext uri="{FF2B5EF4-FFF2-40B4-BE49-F238E27FC236}">
                <a16:creationId xmlns:a16="http://schemas.microsoft.com/office/drawing/2014/main" id="{5A248EC1-07A2-1944-BF3C-A0C1AE526908}"/>
              </a:ext>
            </a:extLst>
          </p:cNvPr>
          <p:cNvSpPr>
            <a:spLocks noGrp="1" noRot="1" noChangeAspect="1" noChangeArrowheads="1" noTextEdit="1"/>
          </p:cNvSpPr>
          <p:nvPr>
            <p:ph type="sldImg"/>
          </p:nvPr>
        </p:nvSpPr>
        <p:spPr>
          <a:ln/>
        </p:spPr>
      </p:sp>
      <p:sp>
        <p:nvSpPr>
          <p:cNvPr id="40966" name="Rectangle 3">
            <a:extLst>
              <a:ext uri="{FF2B5EF4-FFF2-40B4-BE49-F238E27FC236}">
                <a16:creationId xmlns:a16="http://schemas.microsoft.com/office/drawing/2014/main" id="{9E32B75F-EE2F-7E41-AA5E-32809CE8A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Left. </a:t>
            </a:r>
            <a:r>
              <a:rPr lang="en-US" sz="1200" b="1" dirty="0">
                <a:highlight>
                  <a:srgbClr val="00FFFF"/>
                </a:highlight>
              </a:rPr>
              <a:t>This would be good to replace or supplement with a multicore POWER architecture.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Right. </a:t>
            </a:r>
            <a:r>
              <a:rPr lang="en-US" sz="1200" b="1" dirty="0">
                <a:solidFill>
                  <a:srgbClr val="FF0000"/>
                </a:solidFill>
                <a:highlight>
                  <a:srgbClr val="00FFFF"/>
                </a:highlight>
              </a:rPr>
              <a:t>Would prefer a simpler POWER architecture for pedagogical purposes, e.g., POWER4. Showing IBM POWER 7.</a:t>
            </a:r>
          </a:p>
          <a:p>
            <a:endParaRPr lang="en-US" dirty="0"/>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23</a:t>
            </a:fld>
            <a:endParaRPr lang="en-US" altLang="en-US"/>
          </a:p>
        </p:txBody>
      </p:sp>
    </p:spTree>
    <p:extLst>
      <p:ext uri="{BB962C8B-B14F-4D97-AF65-F5344CB8AC3E}">
        <p14:creationId xmlns:p14="http://schemas.microsoft.com/office/powerpoint/2010/main" val="116046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55BFC2C1-4A8D-4D44-97D0-2BAB0CE5CE4B}"/>
              </a:ext>
            </a:extLst>
          </p:cNvPr>
          <p:cNvSpPr>
            <a:spLocks noGrp="1" noRot="1" noChangeAspect="1"/>
          </p:cNvSpPr>
          <p:nvPr>
            <p:ph type="sldImg"/>
          </p:nvPr>
        </p:nvSpPr>
        <p:spPr>
          <a:ln/>
        </p:spPr>
      </p:sp>
      <p:sp>
        <p:nvSpPr>
          <p:cNvPr id="45058" name="Notes Placeholder 2">
            <a:extLst>
              <a:ext uri="{FF2B5EF4-FFF2-40B4-BE49-F238E27FC236}">
                <a16:creationId xmlns:a16="http://schemas.microsoft.com/office/drawing/2014/main" id="{E40681CB-AF59-A54A-B143-4C77953BF86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solidFill>
                  <a:srgbClr val="FF0000"/>
                </a:solidFill>
              </a:rPr>
              <a:t>This would be good to replace with a multicore POWER architecture.</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Q: Articulate which subsystem on a processor die consumes the most real estate. </a:t>
            </a:r>
          </a:p>
          <a:p>
            <a:r>
              <a:rPr lang="en-US" altLang="en-US" dirty="0">
                <a:latin typeface="Arial" panose="020B0604020202020204" pitchFamily="34" charset="0"/>
                <a:ea typeface="ＭＳ Ｐゴシック" panose="020B0600070205080204" pitchFamily="34" charset="-128"/>
              </a:rPr>
              <a:t>A: Cache memory</a:t>
            </a:r>
          </a:p>
        </p:txBody>
      </p:sp>
      <p:sp>
        <p:nvSpPr>
          <p:cNvPr id="45059" name="Slide Number Placeholder 3">
            <a:extLst>
              <a:ext uri="{FF2B5EF4-FFF2-40B4-BE49-F238E27FC236}">
                <a16:creationId xmlns:a16="http://schemas.microsoft.com/office/drawing/2014/main" id="{0E2CD8E7-AA7C-8A46-B905-7D92B72485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5254BBE-6097-994C-84DC-23933CDE6959}" type="slidenum">
              <a:rPr lang="en-US" altLang="en-US" sz="1200"/>
              <a:pPr/>
              <a:t>24</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55BFC2C1-4A8D-4D44-97D0-2BAB0CE5CE4B}"/>
              </a:ext>
            </a:extLst>
          </p:cNvPr>
          <p:cNvSpPr>
            <a:spLocks noGrp="1" noRot="1" noChangeAspect="1"/>
          </p:cNvSpPr>
          <p:nvPr>
            <p:ph type="sldImg"/>
          </p:nvPr>
        </p:nvSpPr>
        <p:spPr>
          <a:ln/>
        </p:spPr>
      </p:sp>
      <p:sp>
        <p:nvSpPr>
          <p:cNvPr id="45058" name="Notes Placeholder 2">
            <a:extLst>
              <a:ext uri="{FF2B5EF4-FFF2-40B4-BE49-F238E27FC236}">
                <a16:creationId xmlns:a16="http://schemas.microsoft.com/office/drawing/2014/main" id="{E40681CB-AF59-A54A-B143-4C77953BF86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Q: Which subsystem on a processor die consumes the most real estate? </a:t>
            </a:r>
          </a:p>
          <a:p>
            <a:r>
              <a:rPr lang="en-US" altLang="en-US" dirty="0">
                <a:latin typeface="Arial" panose="020B0604020202020204" pitchFamily="34" charset="0"/>
                <a:ea typeface="ＭＳ Ｐゴシック" panose="020B0600070205080204" pitchFamily="34" charset="-128"/>
              </a:rPr>
              <a:t>A: Cache memory and associated memory controllers and interfaces.</a:t>
            </a:r>
          </a:p>
        </p:txBody>
      </p:sp>
      <p:sp>
        <p:nvSpPr>
          <p:cNvPr id="45059" name="Slide Number Placeholder 3">
            <a:extLst>
              <a:ext uri="{FF2B5EF4-FFF2-40B4-BE49-F238E27FC236}">
                <a16:creationId xmlns:a16="http://schemas.microsoft.com/office/drawing/2014/main" id="{0E2CD8E7-AA7C-8A46-B905-7D92B72485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5254BBE-6097-994C-84DC-23933CDE6959}" type="slidenum">
              <a:rPr lang="en-US" altLang="en-US" sz="1200"/>
              <a:pPr/>
              <a:t>25</a:t>
            </a:fld>
            <a:endParaRPr lang="en-US" altLang="en-US" sz="1200"/>
          </a:p>
        </p:txBody>
      </p:sp>
    </p:spTree>
    <p:extLst>
      <p:ext uri="{BB962C8B-B14F-4D97-AF65-F5344CB8AC3E}">
        <p14:creationId xmlns:p14="http://schemas.microsoft.com/office/powerpoint/2010/main" val="2007220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Hierarchical parallelism!  ILP, DLP (below), TLP (above), inter-TLP/request-level parallelism</a:t>
            </a:r>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27</a:t>
            </a:fld>
            <a:endParaRPr lang="en-US" altLang="en-US"/>
          </a:p>
        </p:txBody>
      </p:sp>
    </p:spTree>
    <p:extLst>
      <p:ext uri="{BB962C8B-B14F-4D97-AF65-F5344CB8AC3E}">
        <p14:creationId xmlns:p14="http://schemas.microsoft.com/office/powerpoint/2010/main" val="1897186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a:extLst>
              <a:ext uri="{FF2B5EF4-FFF2-40B4-BE49-F238E27FC236}">
                <a16:creationId xmlns:a16="http://schemas.microsoft.com/office/drawing/2014/main" id="{01F7E819-B582-4541-9BE4-449A7F4C12B2}"/>
              </a:ext>
            </a:extLst>
          </p:cNvPr>
          <p:cNvSpPr>
            <a:spLocks noGrp="1" noRot="1" noChangeAspect="1" noChangeArrowheads="1"/>
          </p:cNvSpPr>
          <p:nvPr>
            <p:ph type="sldImg"/>
          </p:nvPr>
        </p:nvSpPr>
        <p:spPr>
          <a:solidFill>
            <a:srgbClr val="FFFFFF"/>
          </a:solidFill>
          <a:ln/>
        </p:spPr>
      </p:sp>
      <p:sp>
        <p:nvSpPr>
          <p:cNvPr id="36866" name="Rectangle 2">
            <a:extLst>
              <a:ext uri="{FF2B5EF4-FFF2-40B4-BE49-F238E27FC236}">
                <a16:creationId xmlns:a16="http://schemas.microsoft.com/office/drawing/2014/main" id="{B92D9DE6-1F72-C542-AC2E-06DC2689DD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2400" b="1" dirty="0">
                <a:solidFill>
                  <a:srgbClr val="FF0000"/>
                </a:solidFill>
              </a:rPr>
              <a:t>This would be good to replace with IBM CPU trends.</a:t>
            </a:r>
          </a:p>
          <a:p>
            <a:pPr eaLnBrk="1" hangingPunct="1"/>
            <a:endParaRPr lang="en-US" altLang="en-US" sz="2400" dirty="0">
              <a:latin typeface="Calibri" panose="020F0502020204030204" pitchFamily="34" charset="0"/>
              <a:ea typeface="ＭＳ Ｐゴシック" panose="020B0600070205080204" pitchFamily="34" charset="-128"/>
            </a:endParaRPr>
          </a:p>
          <a:p>
            <a:pPr eaLnBrk="1" hangingPunct="1"/>
            <a:r>
              <a:rPr lang="en-US" altLang="en-US" sz="2400" dirty="0">
                <a:latin typeface="Lucida Grande" panose="020B0600040502020204" pitchFamily="34" charset="0"/>
                <a:ea typeface="ＭＳ Ｐゴシック" panose="020B0600070205080204" pitchFamily="34" charset="-128"/>
                <a:sym typeface="Lucida Grande" panose="020B0600040502020204" pitchFamily="34" charset="0"/>
              </a:rPr>
              <a:t>-By mid-2000s, we could no longer scale clock rates at same rate. </a:t>
            </a:r>
          </a:p>
          <a:p>
            <a:pPr eaLnBrk="1" hangingPunct="1"/>
            <a:r>
              <a:rPr lang="en-US" altLang="en-US" sz="2400" dirty="0">
                <a:latin typeface="Lucida Grande" panose="020B0600040502020204" pitchFamily="34" charset="0"/>
                <a:ea typeface="ＭＳ Ｐゴシック" panose="020B0600070205080204" pitchFamily="34" charset="-128"/>
                <a:sym typeface="Lucida Grande" panose="020B0600040502020204" pitchFamily="34" charset="0"/>
              </a:rPr>
              <a:t>-As shown here, e.g., dual-core CPUs in 2006 with flattened out clock speeds, power, and perf/clock.</a:t>
            </a:r>
          </a:p>
          <a:p>
            <a:pPr eaLnBrk="1" hangingPunct="1"/>
            <a:endParaRPr lang="en-US" altLang="en-US" sz="2400" dirty="0">
              <a:latin typeface="Calibri" panose="020F0502020204030204" pitchFamily="34" charset="0"/>
              <a:ea typeface="ＭＳ Ｐゴシック" panose="020B0600070205080204" pitchFamily="34" charset="-128"/>
            </a:endParaRPr>
          </a:p>
          <a:p>
            <a:pPr eaLnBrk="1" hangingPunct="1"/>
            <a:r>
              <a:rPr lang="en-US" altLang="en-US" sz="2400" dirty="0">
                <a:latin typeface="Calibri" panose="020F0502020204030204" pitchFamily="34" charset="0"/>
                <a:ea typeface="ＭＳ Ｐゴシック" panose="020B0600070205080204" pitchFamily="34" charset="-128"/>
              </a:rPr>
              <a:t>H. Sutter, </a:t>
            </a:r>
            <a:r>
              <a:rPr lang="ja-JP" altLang="en-US" sz="2400">
                <a:latin typeface="Calibri" panose="020F0502020204030204" pitchFamily="34" charset="0"/>
                <a:ea typeface="ＭＳ Ｐゴシック" panose="020B0600070205080204" pitchFamily="34" charset="-128"/>
              </a:rPr>
              <a:t>“</a:t>
            </a:r>
            <a:r>
              <a:rPr lang="en-US" altLang="ja-JP" sz="2400" dirty="0">
                <a:latin typeface="Calibri" panose="020F0502020204030204" pitchFamily="34" charset="0"/>
                <a:ea typeface="ＭＳ Ｐゴシック" panose="020B0600070205080204" pitchFamily="34" charset="-128"/>
              </a:rPr>
              <a:t>The Free Lunch Is Over: A Fundamental Turn Toward Concurrency in Software,</a:t>
            </a:r>
            <a:r>
              <a:rPr lang="ja-JP" altLang="en-US" sz="2400">
                <a:latin typeface="Calibri" panose="020F0502020204030204" pitchFamily="34" charset="0"/>
                <a:ea typeface="ＭＳ Ｐゴシック" panose="020B0600070205080204" pitchFamily="34" charset="-128"/>
              </a:rPr>
              <a:t>”</a:t>
            </a:r>
            <a:r>
              <a:rPr lang="en-US" altLang="ja-JP" sz="2400" dirty="0">
                <a:latin typeface="Calibri" panose="020F0502020204030204" pitchFamily="34" charset="0"/>
                <a:ea typeface="ＭＳ Ｐゴシック" panose="020B0600070205080204" pitchFamily="34" charset="-128"/>
              </a:rPr>
              <a:t> </a:t>
            </a:r>
            <a:r>
              <a:rPr lang="en-US" altLang="ja-JP" sz="2400" i="1" dirty="0">
                <a:latin typeface="Calibri" panose="020F0502020204030204" pitchFamily="34" charset="0"/>
                <a:ea typeface="ＭＳ Ｐゴシック" panose="020B0600070205080204" pitchFamily="34" charset="-128"/>
              </a:rPr>
              <a:t>Dr. Dobb</a:t>
            </a:r>
            <a:r>
              <a:rPr lang="ja-JP" altLang="en-US" sz="2400" i="1">
                <a:latin typeface="Calibri" panose="020F0502020204030204" pitchFamily="34" charset="0"/>
                <a:ea typeface="ＭＳ Ｐゴシック" panose="020B0600070205080204" pitchFamily="34" charset="-128"/>
              </a:rPr>
              <a:t>’</a:t>
            </a:r>
            <a:r>
              <a:rPr lang="en-US" altLang="ja-JP" sz="2400" i="1" dirty="0">
                <a:latin typeface="Calibri" panose="020F0502020204030204" pitchFamily="34" charset="0"/>
                <a:ea typeface="ＭＳ Ｐゴシック" panose="020B0600070205080204" pitchFamily="34" charset="-128"/>
              </a:rPr>
              <a:t>s Journal</a:t>
            </a:r>
            <a:r>
              <a:rPr lang="en-US" altLang="ja-JP" sz="2400" dirty="0">
                <a:latin typeface="Calibri" panose="020F0502020204030204" pitchFamily="34" charset="0"/>
                <a:ea typeface="ＭＳ Ｐゴシック" panose="020B0600070205080204" pitchFamily="34" charset="-128"/>
              </a:rPr>
              <a:t>, 30(3), March 2005.  (Updated August 2009.)</a:t>
            </a:r>
          </a:p>
          <a:p>
            <a:pPr eaLnBrk="1" hangingPunct="1"/>
            <a:endParaRPr lang="en-US" altLang="en-US" sz="2200" dirty="0">
              <a:latin typeface="Lucida Grande" panose="020B0600040502020204" pitchFamily="34" charset="0"/>
              <a:ea typeface="ＭＳ Ｐゴシック" panose="020B0600070205080204" pitchFamily="34" charset="-128"/>
              <a:sym typeface="Lucida Grande" panose="020B0600040502020204" pitchFamily="34" charset="0"/>
            </a:endParaRPr>
          </a:p>
        </p:txBody>
      </p:sp>
    </p:spTree>
    <p:extLst>
      <p:ext uri="{BB962C8B-B14F-4D97-AF65-F5344CB8AC3E}">
        <p14:creationId xmlns:p14="http://schemas.microsoft.com/office/powerpoint/2010/main" val="2503880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DBB40ACC-6E1D-1340-BE8D-9F70829026EC}"/>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51202" name="Rectangle 3">
            <a:extLst>
              <a:ext uri="{FF2B5EF4-FFF2-40B4-BE49-F238E27FC236}">
                <a16:creationId xmlns:a16="http://schemas.microsoft.com/office/drawing/2014/main" id="{298831EC-47E1-B447-8465-160CADAC2F8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5A4D609-E82C-CF48-976E-77A9715D94A5}" type="datetime3">
              <a:rPr lang="en-US" altLang="en-US" sz="1200" smtClean="0"/>
              <a:pPr/>
              <a:t>15 July 2022</a:t>
            </a:fld>
            <a:endParaRPr lang="en-US" altLang="en-US" sz="1200"/>
          </a:p>
        </p:txBody>
      </p:sp>
      <p:sp>
        <p:nvSpPr>
          <p:cNvPr id="51203" name="Rectangle 6">
            <a:extLst>
              <a:ext uri="{FF2B5EF4-FFF2-40B4-BE49-F238E27FC236}">
                <a16:creationId xmlns:a16="http://schemas.microsoft.com/office/drawing/2014/main" id="{5C891F00-A09B-B848-87CF-19047AA10B4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51204" name="Rectangle 7">
            <a:extLst>
              <a:ext uri="{FF2B5EF4-FFF2-40B4-BE49-F238E27FC236}">
                <a16:creationId xmlns:a16="http://schemas.microsoft.com/office/drawing/2014/main" id="{50CD4ADE-C69E-744A-A725-BF392C5E0F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3520D78-F695-7049-835E-0D53C52BBDD4}" type="slidenum">
              <a:rPr lang="en-US" altLang="en-US" sz="1200"/>
              <a:pPr/>
              <a:t>30</a:t>
            </a:fld>
            <a:endParaRPr lang="en-US" altLang="en-US" sz="1200"/>
          </a:p>
        </p:txBody>
      </p:sp>
      <p:sp>
        <p:nvSpPr>
          <p:cNvPr id="51205" name="Rectangle 2">
            <a:extLst>
              <a:ext uri="{FF2B5EF4-FFF2-40B4-BE49-F238E27FC236}">
                <a16:creationId xmlns:a16="http://schemas.microsoft.com/office/drawing/2014/main" id="{69DADFC9-D05A-404F-87BB-C11C89907FB3}"/>
              </a:ext>
            </a:extLst>
          </p:cNvPr>
          <p:cNvSpPr>
            <a:spLocks noGrp="1" noRot="1" noChangeAspect="1" noChangeArrowheads="1" noTextEdit="1"/>
          </p:cNvSpPr>
          <p:nvPr>
            <p:ph type="sldImg"/>
          </p:nvPr>
        </p:nvSpPr>
        <p:spPr>
          <a:ln/>
        </p:spPr>
      </p:sp>
      <p:sp>
        <p:nvSpPr>
          <p:cNvPr id="47110" name="Rectangle 3">
            <a:extLst>
              <a:ext uri="{FF2B5EF4-FFF2-40B4-BE49-F238E27FC236}">
                <a16:creationId xmlns:a16="http://schemas.microsoft.com/office/drawing/2014/main" id="{4265C775-9B24-AC40-B142-3AD120B990FD}"/>
              </a:ext>
            </a:extLst>
          </p:cNvPr>
          <p:cNvSpPr>
            <a:spLocks noGrp="1" noChangeArrowheads="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AU" altLang="en-US" dirty="0">
                <a:latin typeface="Arial" panose="020B0604020202020204" pitchFamily="34" charset="0"/>
                <a:ea typeface="ＭＳ Ｐゴシック" panose="020B0600070205080204" pitchFamily="34" charset="-128"/>
              </a:rPr>
              <a:t>As we move from one process to the next (e.g., 32nm </a:t>
            </a:r>
            <a:r>
              <a:rPr lang="en-AU" altLang="en-US" dirty="0">
                <a:latin typeface="Arial" panose="020B0604020202020204" pitchFamily="34" charset="0"/>
                <a:ea typeface="ＭＳ Ｐゴシック" panose="020B0600070205080204" pitchFamily="34" charset="-128"/>
                <a:sym typeface="Wingdings" pitchFamily="2" charset="2"/>
              </a:rPr>
              <a:t> 22nm  14 nm, </a:t>
            </a:r>
          </a:p>
          <a:p>
            <a:pPr>
              <a:buFontTx/>
              <a:buChar char="•"/>
            </a:pPr>
            <a:r>
              <a:rPr lang="en-AU" altLang="en-US" dirty="0">
                <a:latin typeface="Arial" panose="020B0604020202020204" pitchFamily="34" charset="0"/>
                <a:ea typeface="ＭＳ Ｐゴシック" panose="020B0600070205080204" pitchFamily="34" charset="-128"/>
                <a:sym typeface="Wingdings" pitchFamily="2" charset="2"/>
              </a:rPr>
              <a:t>Increase in # of transistors switching &amp; frequency with which they switch dominate … </a:t>
            </a:r>
          </a:p>
          <a:p>
            <a:r>
              <a:rPr lang="en-AU" altLang="en-US" dirty="0">
                <a:latin typeface="Arial" panose="020B0604020202020204" pitchFamily="34" charset="0"/>
                <a:ea typeface="ＭＳ Ｐゴシック" panose="020B0600070205080204" pitchFamily="34" charset="-128"/>
                <a:sym typeface="Wingdings" pitchFamily="2" charset="2"/>
              </a:rPr>
              <a:t>	… the decrease in load capacitance and voltage, leading to an overall growth in power consumption and energy.</a:t>
            </a:r>
            <a:endParaRPr lang="en-AU"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5213B91A-F417-1540-A6FD-AF4654EE643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53250" name="Rectangle 3">
            <a:extLst>
              <a:ext uri="{FF2B5EF4-FFF2-40B4-BE49-F238E27FC236}">
                <a16:creationId xmlns:a16="http://schemas.microsoft.com/office/drawing/2014/main" id="{A79E1CEF-05C0-5040-B45D-0F69C16DB29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041A751-CEFD-354F-B753-CABDBBF86689}" type="datetime3">
              <a:rPr lang="en-US" altLang="en-US" sz="1200" smtClean="0"/>
              <a:pPr/>
              <a:t>15 July 2022</a:t>
            </a:fld>
            <a:endParaRPr lang="en-US" altLang="en-US" sz="1200"/>
          </a:p>
        </p:txBody>
      </p:sp>
      <p:sp>
        <p:nvSpPr>
          <p:cNvPr id="53251" name="Rectangle 6">
            <a:extLst>
              <a:ext uri="{FF2B5EF4-FFF2-40B4-BE49-F238E27FC236}">
                <a16:creationId xmlns:a16="http://schemas.microsoft.com/office/drawing/2014/main" id="{A307A16D-26D6-904C-A64D-8867C73D7A7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53252" name="Rectangle 7">
            <a:extLst>
              <a:ext uri="{FF2B5EF4-FFF2-40B4-BE49-F238E27FC236}">
                <a16:creationId xmlns:a16="http://schemas.microsoft.com/office/drawing/2014/main" id="{54C0D05C-37D9-0E43-8668-F0CE208F4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08E7058-C8CC-0D47-804A-0D15A4DD8B8A}" type="slidenum">
              <a:rPr lang="en-US" altLang="en-US" sz="1200"/>
              <a:pPr/>
              <a:t>31</a:t>
            </a:fld>
            <a:endParaRPr lang="en-US" altLang="en-US" sz="1200"/>
          </a:p>
        </p:txBody>
      </p:sp>
      <p:sp>
        <p:nvSpPr>
          <p:cNvPr id="53253" name="Rectangle 2">
            <a:extLst>
              <a:ext uri="{FF2B5EF4-FFF2-40B4-BE49-F238E27FC236}">
                <a16:creationId xmlns:a16="http://schemas.microsoft.com/office/drawing/2014/main" id="{EF8077AA-397B-8845-AA59-3B9BB6BE1123}"/>
              </a:ext>
            </a:extLst>
          </p:cNvPr>
          <p:cNvSpPr>
            <a:spLocks noGrp="1" noRot="1" noChangeAspect="1" noChangeArrowheads="1" noTextEdit="1"/>
          </p:cNvSpPr>
          <p:nvPr>
            <p:ph type="sldImg"/>
          </p:nvPr>
        </p:nvSpPr>
        <p:spPr>
          <a:ln/>
        </p:spPr>
      </p:sp>
      <p:sp>
        <p:nvSpPr>
          <p:cNvPr id="53254" name="Rectangle 3">
            <a:extLst>
              <a:ext uri="{FF2B5EF4-FFF2-40B4-BE49-F238E27FC236}">
                <a16:creationId xmlns:a16="http://schemas.microsoft.com/office/drawing/2014/main" id="{B77F516D-4DE3-234B-9C97-245E1F837A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2</a:t>
            </a:fld>
            <a:endParaRPr lang="en-US" altLang="en-US"/>
          </a:p>
        </p:txBody>
      </p:sp>
    </p:spTree>
    <p:extLst>
      <p:ext uri="{BB962C8B-B14F-4D97-AF65-F5344CB8AC3E}">
        <p14:creationId xmlns:p14="http://schemas.microsoft.com/office/powerpoint/2010/main" val="1532751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6FB497F0-B203-F64F-AED8-20FC648281A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55298" name="Rectangle 3">
            <a:extLst>
              <a:ext uri="{FF2B5EF4-FFF2-40B4-BE49-F238E27FC236}">
                <a16:creationId xmlns:a16="http://schemas.microsoft.com/office/drawing/2014/main" id="{185596E6-3B07-5146-9831-7E05F73049A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667B622-D642-F149-9EB3-B69D172ADC68}" type="datetime3">
              <a:rPr lang="en-US" altLang="en-US" sz="1200" smtClean="0"/>
              <a:pPr/>
              <a:t>15 July 2022</a:t>
            </a:fld>
            <a:endParaRPr lang="en-US" altLang="en-US" sz="1200"/>
          </a:p>
        </p:txBody>
      </p:sp>
      <p:sp>
        <p:nvSpPr>
          <p:cNvPr id="55299" name="Rectangle 6">
            <a:extLst>
              <a:ext uri="{FF2B5EF4-FFF2-40B4-BE49-F238E27FC236}">
                <a16:creationId xmlns:a16="http://schemas.microsoft.com/office/drawing/2014/main" id="{C006BD5E-44DF-0C43-BA00-EBC61AA8B0E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55300" name="Rectangle 7">
            <a:extLst>
              <a:ext uri="{FF2B5EF4-FFF2-40B4-BE49-F238E27FC236}">
                <a16:creationId xmlns:a16="http://schemas.microsoft.com/office/drawing/2014/main" id="{1BCD8E86-3F33-0E43-BC04-745130A29C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F4C050D-473B-3E44-8E37-FC87AB8831B2}" type="slidenum">
              <a:rPr lang="en-US" altLang="en-US" sz="1200"/>
              <a:pPr/>
              <a:t>32</a:t>
            </a:fld>
            <a:endParaRPr lang="en-US" altLang="en-US" sz="1200"/>
          </a:p>
        </p:txBody>
      </p:sp>
      <p:sp>
        <p:nvSpPr>
          <p:cNvPr id="55301" name="Rectangle 2">
            <a:extLst>
              <a:ext uri="{FF2B5EF4-FFF2-40B4-BE49-F238E27FC236}">
                <a16:creationId xmlns:a16="http://schemas.microsoft.com/office/drawing/2014/main" id="{4A835D16-94D1-274F-B1A1-C3480CEC9078}"/>
              </a:ext>
            </a:extLst>
          </p:cNvPr>
          <p:cNvSpPr>
            <a:spLocks noGrp="1" noRot="1" noChangeAspect="1" noChangeArrowheads="1" noTextEdit="1"/>
          </p:cNvSpPr>
          <p:nvPr>
            <p:ph type="sldImg"/>
          </p:nvPr>
        </p:nvSpPr>
        <p:spPr>
          <a:ln/>
        </p:spPr>
      </p:sp>
      <p:sp>
        <p:nvSpPr>
          <p:cNvPr id="55302" name="Rectangle 3">
            <a:extLst>
              <a:ext uri="{FF2B5EF4-FFF2-40B4-BE49-F238E27FC236}">
                <a16:creationId xmlns:a16="http://schemas.microsoft.com/office/drawing/2014/main" id="{A3B1D187-9A83-BB4B-BDB5-734E0FCEC0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3EBC6129-8045-2C4A-AA1E-CA745CF32CF0}"/>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57346" name="Rectangle 3">
            <a:extLst>
              <a:ext uri="{FF2B5EF4-FFF2-40B4-BE49-F238E27FC236}">
                <a16:creationId xmlns:a16="http://schemas.microsoft.com/office/drawing/2014/main" id="{9195F598-BAF5-814F-BD58-84EEC680353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B6D8443-40E0-384B-8669-DBFAB26ECEF1}" type="datetime3">
              <a:rPr lang="en-US" altLang="en-US" sz="1200" smtClean="0"/>
              <a:pPr/>
              <a:t>15 July 2022</a:t>
            </a:fld>
            <a:endParaRPr lang="en-US" altLang="en-US" sz="1200"/>
          </a:p>
        </p:txBody>
      </p:sp>
      <p:sp>
        <p:nvSpPr>
          <p:cNvPr id="57347" name="Rectangle 6">
            <a:extLst>
              <a:ext uri="{FF2B5EF4-FFF2-40B4-BE49-F238E27FC236}">
                <a16:creationId xmlns:a16="http://schemas.microsoft.com/office/drawing/2014/main" id="{4A6FACFD-5AFD-5345-A4A7-4B5E5186B60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57348" name="Rectangle 7">
            <a:extLst>
              <a:ext uri="{FF2B5EF4-FFF2-40B4-BE49-F238E27FC236}">
                <a16:creationId xmlns:a16="http://schemas.microsoft.com/office/drawing/2014/main" id="{EE02810B-C71B-5245-AEAF-F12DDBB6CF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A84FFAA-BB98-CC47-B7BF-50C3F354B15B}" type="slidenum">
              <a:rPr lang="en-US" altLang="en-US" sz="1200"/>
              <a:pPr/>
              <a:t>33</a:t>
            </a:fld>
            <a:endParaRPr lang="en-US" altLang="en-US" sz="1200"/>
          </a:p>
        </p:txBody>
      </p:sp>
      <p:sp>
        <p:nvSpPr>
          <p:cNvPr id="57349" name="Rectangle 2">
            <a:extLst>
              <a:ext uri="{FF2B5EF4-FFF2-40B4-BE49-F238E27FC236}">
                <a16:creationId xmlns:a16="http://schemas.microsoft.com/office/drawing/2014/main" id="{D341310B-CA0F-A546-B65C-F0CAED1433F0}"/>
              </a:ext>
            </a:extLst>
          </p:cNvPr>
          <p:cNvSpPr>
            <a:spLocks noGrp="1" noRot="1" noChangeAspect="1" noChangeArrowheads="1" noTextEdit="1"/>
          </p:cNvSpPr>
          <p:nvPr>
            <p:ph type="sldImg"/>
          </p:nvPr>
        </p:nvSpPr>
        <p:spPr>
          <a:ln/>
        </p:spPr>
      </p:sp>
      <p:sp>
        <p:nvSpPr>
          <p:cNvPr id="53254" name="Rectangle 3">
            <a:extLst>
              <a:ext uri="{FF2B5EF4-FFF2-40B4-BE49-F238E27FC236}">
                <a16:creationId xmlns:a16="http://schemas.microsoft.com/office/drawing/2014/main" id="{FA1A5B59-1E53-BA46-B72A-52CDE0B83928}"/>
              </a:ext>
            </a:extLst>
          </p:cNvPr>
          <p:cNvSpPr>
            <a:spLocks noGrp="1" noChangeArrowheads="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solidFill>
                  <a:srgbClr val="FF0000"/>
                </a:solidFill>
              </a:rPr>
              <a:t>This would be good to have some IBM numbers, too.</a:t>
            </a:r>
          </a:p>
          <a:p>
            <a:pPr>
              <a:defRPr/>
            </a:pPr>
            <a:endParaRPr lang="en-AU" dirty="0">
              <a:latin typeface="Arial" charset="0"/>
              <a:ea typeface="ＭＳ Ｐゴシック" charset="0"/>
              <a:cs typeface="ＭＳ Ｐゴシック" charset="0"/>
            </a:endParaRPr>
          </a:p>
          <a:p>
            <a:pPr>
              <a:defRPr/>
            </a:pPr>
            <a:r>
              <a:rPr lang="en-AU" dirty="0">
                <a:latin typeface="Arial" charset="0"/>
                <a:ea typeface="ＭＳ Ｐゴシック" charset="0"/>
                <a:cs typeface="ＭＳ Ｐゴシック" charset="0"/>
              </a:rPr>
              <a:t>Given the P = CV^2f equation, expect clock frequency growth to slow down if we cannot reduce voltage or increase power per chip.</a:t>
            </a:r>
          </a:p>
          <a:p>
            <a:pPr>
              <a:defRPr/>
            </a:pPr>
            <a:endParaRPr lang="en-AU" dirty="0">
              <a:latin typeface="Arial" charset="0"/>
              <a:ea typeface="ＭＳ Ｐゴシック" charset="0"/>
              <a:cs typeface="ＭＳ Ｐゴシック" charset="0"/>
            </a:endParaRPr>
          </a:p>
          <a:p>
            <a:pPr>
              <a:defRPr/>
            </a:pPr>
            <a:r>
              <a:rPr lang="en-AU" dirty="0">
                <a:latin typeface="Arial" charset="0"/>
                <a:ea typeface="ＭＳ Ｐゴシック" charset="0"/>
                <a:cs typeface="ＭＳ Ｐゴシック" charset="0"/>
              </a:rPr>
              <a:t>Distributing the power, removing the heat, and preventing hot spots have become increasingly difficult challenges.</a:t>
            </a:r>
          </a:p>
          <a:p>
            <a:pPr marL="171450" indent="-171450">
              <a:buFontTx/>
              <a:buChar char="•"/>
              <a:defRPr/>
            </a:pPr>
            <a:r>
              <a:rPr lang="en-AU" dirty="0">
                <a:latin typeface="Arial" charset="0"/>
                <a:ea typeface="ＭＳ Ｐゴシック" charset="0"/>
                <a:cs typeface="ＭＳ Ｐゴシック" charset="0"/>
              </a:rPr>
              <a:t>Now: Power is the major constraint to using transistors.</a:t>
            </a:r>
          </a:p>
          <a:p>
            <a:pPr marL="171450" indent="-171450">
              <a:buFontTx/>
              <a:buChar char="•"/>
              <a:defRPr/>
            </a:pPr>
            <a:r>
              <a:rPr lang="en-AU" dirty="0">
                <a:latin typeface="Arial" charset="0"/>
                <a:ea typeface="ＭＳ Ｐゴシック" charset="0"/>
                <a:cs typeface="ＭＳ Ｐゴシック" charset="0"/>
              </a:rPr>
              <a:t>Past:  Raw silicon area.</a:t>
            </a:r>
          </a:p>
          <a:p>
            <a:pPr>
              <a:defRPr/>
            </a:pPr>
            <a:r>
              <a:rPr lang="en-AU" dirty="0">
                <a:latin typeface="Arial" charset="0"/>
                <a:ea typeface="ＭＳ Ｐゴシック" charset="0"/>
                <a:cs typeface="ＭＳ Ｐゴシック" charset="0"/>
              </a:rPr>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73472714-8F30-C949-984A-421DE87C0124}"/>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59394" name="Rectangle 3">
            <a:extLst>
              <a:ext uri="{FF2B5EF4-FFF2-40B4-BE49-F238E27FC236}">
                <a16:creationId xmlns:a16="http://schemas.microsoft.com/office/drawing/2014/main" id="{7EF5F153-38B4-1147-B102-724D29F3680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EF2D626-B8E2-F342-B553-A0214DAAC10E}" type="datetime3">
              <a:rPr lang="en-US" altLang="en-US" sz="1200" smtClean="0"/>
              <a:pPr/>
              <a:t>15 July 2022</a:t>
            </a:fld>
            <a:endParaRPr lang="en-US" altLang="en-US" sz="1200"/>
          </a:p>
        </p:txBody>
      </p:sp>
      <p:sp>
        <p:nvSpPr>
          <p:cNvPr id="59395" name="Rectangle 6">
            <a:extLst>
              <a:ext uri="{FF2B5EF4-FFF2-40B4-BE49-F238E27FC236}">
                <a16:creationId xmlns:a16="http://schemas.microsoft.com/office/drawing/2014/main" id="{F66C7F5F-C95A-6749-AB4E-0ED5903BCDC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59396" name="Rectangle 7">
            <a:extLst>
              <a:ext uri="{FF2B5EF4-FFF2-40B4-BE49-F238E27FC236}">
                <a16:creationId xmlns:a16="http://schemas.microsoft.com/office/drawing/2014/main" id="{68118385-AE2D-8A47-B306-E7EB01F5CB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A29AB46-B8B6-E940-BE5A-BF58111133B3}" type="slidenum">
              <a:rPr lang="en-US" altLang="en-US" sz="1200"/>
              <a:pPr/>
              <a:t>34</a:t>
            </a:fld>
            <a:endParaRPr lang="en-US" altLang="en-US" sz="1200"/>
          </a:p>
        </p:txBody>
      </p:sp>
      <p:sp>
        <p:nvSpPr>
          <p:cNvPr id="59397" name="Rectangle 2">
            <a:extLst>
              <a:ext uri="{FF2B5EF4-FFF2-40B4-BE49-F238E27FC236}">
                <a16:creationId xmlns:a16="http://schemas.microsoft.com/office/drawing/2014/main" id="{48296C87-EC33-2A41-9CDC-5ED8210F6873}"/>
              </a:ext>
            </a:extLst>
          </p:cNvPr>
          <p:cNvSpPr>
            <a:spLocks noGrp="1" noRot="1" noChangeAspect="1" noChangeArrowheads="1" noTextEdit="1"/>
          </p:cNvSpPr>
          <p:nvPr>
            <p:ph type="sldImg"/>
          </p:nvPr>
        </p:nvSpPr>
        <p:spPr>
          <a:ln/>
        </p:spPr>
      </p:sp>
      <p:sp>
        <p:nvSpPr>
          <p:cNvPr id="55302" name="Rectangle 3">
            <a:extLst>
              <a:ext uri="{FF2B5EF4-FFF2-40B4-BE49-F238E27FC236}">
                <a16:creationId xmlns:a16="http://schemas.microsoft.com/office/drawing/2014/main" id="{93E916BC-5920-A148-B0A2-9E4C2B5290FD}"/>
              </a:ext>
            </a:extLst>
          </p:cNvPr>
          <p:cNvSpPr>
            <a:spLocks noGrp="1" noChangeArrowheads="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solidFill>
                  <a:srgbClr val="FF0000"/>
                </a:solidFill>
              </a:rPr>
              <a:t>This would be good to replace with mechanisms for the POWER architecture.</a:t>
            </a:r>
          </a:p>
          <a:p>
            <a:pPr>
              <a:defRPr/>
            </a:pPr>
            <a:endParaRPr lang="en-AU" dirty="0">
              <a:latin typeface="Arial" charset="0"/>
              <a:ea typeface="ＭＳ Ｐゴシック" charset="0"/>
              <a:cs typeface="ＭＳ Ｐゴシック" charset="0"/>
            </a:endParaRPr>
          </a:p>
          <a:p>
            <a:pPr>
              <a:defRPr/>
            </a:pPr>
            <a:r>
              <a:rPr lang="en-AU" dirty="0">
                <a:latin typeface="Arial" charset="0"/>
                <a:ea typeface="ＭＳ Ｐゴシック" charset="0"/>
                <a:cs typeface="ＭＳ Ｐゴシック" charset="0"/>
              </a:rPr>
              <a:t>Do nothing well</a:t>
            </a:r>
          </a:p>
          <a:p>
            <a:pPr marL="171450" indent="-171450">
              <a:buFontTx/>
              <a:buChar char="•"/>
              <a:defRPr/>
            </a:pPr>
            <a:r>
              <a:rPr lang="en-AU" dirty="0">
                <a:latin typeface="Arial" charset="0"/>
                <a:ea typeface="ＭＳ Ｐゴシック" charset="0"/>
                <a:cs typeface="ＭＳ Ｐゴシック" charset="0"/>
              </a:rPr>
              <a:t>Turn off the clock for inactive modules to save energy and dynamic power, e.g., no floating-point operations executing, disable clock of floating-point unit. (Is this reasonable? Depends on application.</a:t>
            </a:r>
          </a:p>
          <a:p>
            <a:pPr>
              <a:defRPr/>
            </a:pPr>
            <a:r>
              <a:rPr lang="en-AU" dirty="0">
                <a:latin typeface="Arial" charset="0"/>
                <a:ea typeface="ＭＳ Ｐゴシック" charset="0"/>
                <a:cs typeface="ＭＳ Ｐゴシック" charset="0"/>
              </a:rPr>
              <a:t>DVFS</a:t>
            </a:r>
          </a:p>
          <a:p>
            <a:pPr>
              <a:buFont typeface="Arial"/>
              <a:buNone/>
              <a:defRPr/>
            </a:pPr>
            <a:endParaRPr lang="en-AU" dirty="0">
              <a:latin typeface="Arial" charset="0"/>
              <a:ea typeface="ＭＳ Ｐゴシック" charset="0"/>
              <a:cs typeface="ＭＳ Ｐゴシック" charset="0"/>
            </a:endParaRPr>
          </a:p>
          <a:p>
            <a:pPr marL="171450" indent="-171450">
              <a:buFontTx/>
              <a:buChar char="•"/>
              <a:defRPr/>
            </a:pPr>
            <a:endParaRPr lang="en-AU" dirty="0">
              <a:latin typeface="Arial" charset="0"/>
              <a:ea typeface="ＭＳ Ｐゴシック" charset="0"/>
              <a:cs typeface="ＭＳ Ｐゴシック" charset="0"/>
            </a:endParaRPr>
          </a:p>
          <a:p>
            <a:pPr>
              <a:defRPr/>
            </a:pPr>
            <a:endParaRPr lang="en-AU" dirty="0">
              <a:latin typeface="Arial" charset="0"/>
              <a:ea typeface="ＭＳ Ｐゴシック" charset="0"/>
              <a:cs typeface="ＭＳ Ｐゴシック" charset="0"/>
            </a:endParaRPr>
          </a:p>
          <a:p>
            <a:pPr marL="171450" indent="-171450">
              <a:buFontTx/>
              <a:buChar char="•"/>
              <a:defRPr/>
            </a:pPr>
            <a:endParaRPr lang="en-AU" dirty="0">
              <a:latin typeface="Arial" charset="0"/>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a:extLst>
              <a:ext uri="{FF2B5EF4-FFF2-40B4-BE49-F238E27FC236}">
                <a16:creationId xmlns:a16="http://schemas.microsoft.com/office/drawing/2014/main" id="{239D74E5-6F03-9F49-B833-38829F69A22A}"/>
              </a:ext>
            </a:extLst>
          </p:cNvPr>
          <p:cNvSpPr>
            <a:spLocks noGrp="1" noRot="1" noChangeAspect="1"/>
          </p:cNvSpPr>
          <p:nvPr>
            <p:ph type="sldImg"/>
          </p:nvPr>
        </p:nvSpPr>
        <p:spPr>
          <a:ln/>
        </p:spPr>
      </p:sp>
      <p:sp>
        <p:nvSpPr>
          <p:cNvPr id="61442" name="Notes Placeholder 2">
            <a:extLst>
              <a:ext uri="{FF2B5EF4-FFF2-40B4-BE49-F238E27FC236}">
                <a16:creationId xmlns:a16="http://schemas.microsoft.com/office/drawing/2014/main" id="{27E04507-D790-D64F-A5F0-133184B142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 but data centers are under-utilized. </a:t>
            </a:r>
          </a:p>
          <a:p>
            <a:r>
              <a:rPr lang="en-US" altLang="en-US">
                <a:latin typeface="Arial" panose="020B0604020202020204" pitchFamily="34" charset="0"/>
                <a:ea typeface="ＭＳ Ｐゴシック" panose="020B0600070205080204" pitchFamily="34" charset="-128"/>
              </a:rPr>
              <a:t>… clusters in data centers are heavily under-utilized.  (Don’t think you need to refer to clusters for this audience.)</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Region of data center operation: 20%-50%. </a:t>
            </a:r>
          </a:p>
          <a:p>
            <a:endParaRPr lang="en-US" altLang="en-US">
              <a:latin typeface="Arial" panose="020B0604020202020204" pitchFamily="34" charset="0"/>
              <a:ea typeface="ＭＳ Ｐゴシック" panose="020B0600070205080204" pitchFamily="34" charset="-128"/>
            </a:endParaRPr>
          </a:p>
          <a:p>
            <a:endParaRPr lang="en-US" altLang="en-US">
              <a:latin typeface="Arial" panose="020B0604020202020204" pitchFamily="34" charset="0"/>
              <a:ea typeface="ＭＳ Ｐゴシック" panose="020B0600070205080204" pitchFamily="34" charset="-128"/>
            </a:endParaRPr>
          </a:p>
          <a:p>
            <a:endParaRPr lang="en-US" altLang="en-US">
              <a:latin typeface="Arial" panose="020B0604020202020204" pitchFamily="34" charset="0"/>
              <a:ea typeface="ＭＳ Ｐゴシック" panose="020B0600070205080204" pitchFamily="34" charset="-128"/>
            </a:endParaRPr>
          </a:p>
        </p:txBody>
      </p:sp>
      <p:sp>
        <p:nvSpPr>
          <p:cNvPr id="61443" name="Slide Number Placeholder 3">
            <a:extLst>
              <a:ext uri="{FF2B5EF4-FFF2-40B4-BE49-F238E27FC236}">
                <a16:creationId xmlns:a16="http://schemas.microsoft.com/office/drawing/2014/main" id="{0339C49C-D82C-1141-9C73-1B3B035C4F6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0A80C0D-C7D5-1C4D-8D48-C300C1AB87A5}" type="slidenum">
              <a:rPr lang="en-US" altLang="en-US" sz="1200"/>
              <a:pPr/>
              <a:t>35</a:t>
            </a:fld>
            <a:endParaRPr lang="en-US"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a:extLst>
              <a:ext uri="{FF2B5EF4-FFF2-40B4-BE49-F238E27FC236}">
                <a16:creationId xmlns:a16="http://schemas.microsoft.com/office/drawing/2014/main" id="{D2BD2601-65DD-F943-A61D-C76DF6789B78}"/>
              </a:ext>
            </a:extLst>
          </p:cNvPr>
          <p:cNvSpPr>
            <a:spLocks noGrp="1" noRot="1" noChangeAspect="1"/>
          </p:cNvSpPr>
          <p:nvPr>
            <p:ph type="sldImg"/>
          </p:nvPr>
        </p:nvSpPr>
        <p:spPr>
          <a:ln/>
        </p:spPr>
      </p:sp>
      <p:sp>
        <p:nvSpPr>
          <p:cNvPr id="3" name="Notes Placeholder 2">
            <a:extLst>
              <a:ext uri="{FF2B5EF4-FFF2-40B4-BE49-F238E27FC236}">
                <a16:creationId xmlns:a16="http://schemas.microsoft.com/office/drawing/2014/main" id="{D589BBAB-BC55-F24F-A112-01DE627B03D3}"/>
              </a:ext>
            </a:extLst>
          </p:cNvPr>
          <p:cNvSpPr>
            <a:spLocks noGrp="1"/>
          </p:cNvSpPr>
          <p:nvPr>
            <p:ph type="body" idx="1"/>
          </p:nvPr>
        </p:nvSpPr>
        <p:spPr/>
        <p:txBody>
          <a:bodyPr/>
          <a:lstStyle/>
          <a:p>
            <a:pPr>
              <a:defRPr/>
            </a:pPr>
            <a:r>
              <a:rPr lang="en-US" dirty="0"/>
              <a:t>Energy-proportional operation on line.</a:t>
            </a:r>
          </a:p>
          <a:p>
            <a:pPr marL="171450" indent="-171450">
              <a:buFont typeface="Arial"/>
              <a:buChar char="•"/>
              <a:defRPr/>
            </a:pPr>
            <a:r>
              <a:rPr lang="en-US" dirty="0"/>
              <a:t>Better below</a:t>
            </a:r>
          </a:p>
          <a:p>
            <a:pPr marL="171450" indent="-171450">
              <a:buFont typeface="Arial"/>
              <a:buChar char="•"/>
              <a:defRPr/>
            </a:pPr>
            <a:r>
              <a:rPr lang="en-US" dirty="0"/>
              <a:t>Worse above</a:t>
            </a:r>
          </a:p>
        </p:txBody>
      </p:sp>
      <p:sp>
        <p:nvSpPr>
          <p:cNvPr id="63491" name="Slide Number Placeholder 3">
            <a:extLst>
              <a:ext uri="{FF2B5EF4-FFF2-40B4-BE49-F238E27FC236}">
                <a16:creationId xmlns:a16="http://schemas.microsoft.com/office/drawing/2014/main" id="{FE973561-6E5F-E24B-A5D3-ADBC3482775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CBCD847-8E66-F443-81B8-C8537F80FB30}" type="slidenum">
              <a:rPr lang="en-US" altLang="en-US" sz="1200"/>
              <a:pPr/>
              <a:t>36</a:t>
            </a:fld>
            <a:endParaRPr lang="en-US"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0FF6BA72-F35B-A640-8EA8-1A795A0999C2}"/>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66562" name="Rectangle 3">
            <a:extLst>
              <a:ext uri="{FF2B5EF4-FFF2-40B4-BE49-F238E27FC236}">
                <a16:creationId xmlns:a16="http://schemas.microsoft.com/office/drawing/2014/main" id="{67AFD73A-1A18-9141-8ECC-CA06DDCE0F7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07FD582-F25F-4E43-9EC5-6D81A15DA943}" type="datetime3">
              <a:rPr lang="en-US" altLang="en-US" sz="1200" smtClean="0"/>
              <a:pPr/>
              <a:t>15 July 2022</a:t>
            </a:fld>
            <a:endParaRPr lang="en-US" altLang="en-US" sz="1200"/>
          </a:p>
        </p:txBody>
      </p:sp>
      <p:sp>
        <p:nvSpPr>
          <p:cNvPr id="66563" name="Rectangle 6">
            <a:extLst>
              <a:ext uri="{FF2B5EF4-FFF2-40B4-BE49-F238E27FC236}">
                <a16:creationId xmlns:a16="http://schemas.microsoft.com/office/drawing/2014/main" id="{D40AEF6E-34F7-BD45-BA4B-42E8A8F3ACB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66564" name="Rectangle 7">
            <a:extLst>
              <a:ext uri="{FF2B5EF4-FFF2-40B4-BE49-F238E27FC236}">
                <a16:creationId xmlns:a16="http://schemas.microsoft.com/office/drawing/2014/main" id="{5764EAA1-5F6E-DB4F-BCD3-27C359B0A8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A778A84-67BA-E64E-90D9-4D75FE2F088C}" type="slidenum">
              <a:rPr lang="en-US" altLang="en-US" sz="1200"/>
              <a:pPr/>
              <a:t>38</a:t>
            </a:fld>
            <a:endParaRPr lang="en-US" altLang="en-US" sz="1200"/>
          </a:p>
        </p:txBody>
      </p:sp>
      <p:sp>
        <p:nvSpPr>
          <p:cNvPr id="66565" name="Rectangle 2">
            <a:extLst>
              <a:ext uri="{FF2B5EF4-FFF2-40B4-BE49-F238E27FC236}">
                <a16:creationId xmlns:a16="http://schemas.microsoft.com/office/drawing/2014/main" id="{0E6209A2-B95F-8645-9DED-6A05FFB0E234}"/>
              </a:ext>
            </a:extLst>
          </p:cNvPr>
          <p:cNvSpPr>
            <a:spLocks noGrp="1" noRot="1" noChangeAspect="1" noChangeArrowheads="1" noTextEdit="1"/>
          </p:cNvSpPr>
          <p:nvPr>
            <p:ph type="sldImg"/>
          </p:nvPr>
        </p:nvSpPr>
        <p:spPr>
          <a:ln/>
        </p:spPr>
      </p:sp>
      <p:sp>
        <p:nvSpPr>
          <p:cNvPr id="66566" name="Rectangle 3">
            <a:extLst>
              <a:ext uri="{FF2B5EF4-FFF2-40B4-BE49-F238E27FC236}">
                <a16:creationId xmlns:a16="http://schemas.microsoft.com/office/drawing/2014/main" id="{E9D61948-365D-3144-B98C-62DD9F3F93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BA5F8C3F-97A8-0F43-8574-F919D7856DAB}"/>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68610" name="Rectangle 3">
            <a:extLst>
              <a:ext uri="{FF2B5EF4-FFF2-40B4-BE49-F238E27FC236}">
                <a16:creationId xmlns:a16="http://schemas.microsoft.com/office/drawing/2014/main" id="{CDEBA6E2-3491-9946-BA9A-A4A6C7B8DC8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88A0515-011A-C945-AD08-CD4AFBAE58C0}" type="datetime3">
              <a:rPr lang="en-US" altLang="en-US" sz="1200" smtClean="0"/>
              <a:pPr/>
              <a:t>15 July 2022</a:t>
            </a:fld>
            <a:endParaRPr lang="en-US" altLang="en-US" sz="1200"/>
          </a:p>
        </p:txBody>
      </p:sp>
      <p:sp>
        <p:nvSpPr>
          <p:cNvPr id="68611" name="Rectangle 6">
            <a:extLst>
              <a:ext uri="{FF2B5EF4-FFF2-40B4-BE49-F238E27FC236}">
                <a16:creationId xmlns:a16="http://schemas.microsoft.com/office/drawing/2014/main" id="{633050C6-1EA9-6B40-AC6D-B768ADE3C72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68612" name="Rectangle 7">
            <a:extLst>
              <a:ext uri="{FF2B5EF4-FFF2-40B4-BE49-F238E27FC236}">
                <a16:creationId xmlns:a16="http://schemas.microsoft.com/office/drawing/2014/main" id="{143E804A-785C-7243-966A-EA84054E98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AD04455-73DC-904C-94BC-E074AB81BCEE}" type="slidenum">
              <a:rPr lang="en-US" altLang="en-US" sz="1200"/>
              <a:pPr/>
              <a:t>39</a:t>
            </a:fld>
            <a:endParaRPr lang="en-US" altLang="en-US" sz="1200"/>
          </a:p>
        </p:txBody>
      </p:sp>
      <p:sp>
        <p:nvSpPr>
          <p:cNvPr id="68613" name="Rectangle 2">
            <a:extLst>
              <a:ext uri="{FF2B5EF4-FFF2-40B4-BE49-F238E27FC236}">
                <a16:creationId xmlns:a16="http://schemas.microsoft.com/office/drawing/2014/main" id="{61BA0787-F35D-9D41-A46F-ECE02F2D4ADF}"/>
              </a:ext>
            </a:extLst>
          </p:cNvPr>
          <p:cNvSpPr>
            <a:spLocks noGrp="1" noRot="1" noChangeAspect="1" noChangeArrowheads="1" noTextEdit="1"/>
          </p:cNvSpPr>
          <p:nvPr>
            <p:ph type="sldImg"/>
          </p:nvPr>
        </p:nvSpPr>
        <p:spPr>
          <a:ln/>
        </p:spPr>
      </p:sp>
      <p:sp>
        <p:nvSpPr>
          <p:cNvPr id="68614" name="Rectangle 3">
            <a:extLst>
              <a:ext uri="{FF2B5EF4-FFF2-40B4-BE49-F238E27FC236}">
                <a16:creationId xmlns:a16="http://schemas.microsoft.com/office/drawing/2014/main" id="{53637478-6BCA-F04E-A1A1-42B4542FB3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F53124FF-A854-F642-91AA-84A8A48D712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71682" name="Rectangle 3">
            <a:extLst>
              <a:ext uri="{FF2B5EF4-FFF2-40B4-BE49-F238E27FC236}">
                <a16:creationId xmlns:a16="http://schemas.microsoft.com/office/drawing/2014/main" id="{9054929D-B333-414C-8C3D-7E8FE8736FE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B9DC7CB-F539-9947-9611-C1993C0880A8}" type="datetime3">
              <a:rPr lang="en-US" altLang="en-US" sz="1200" smtClean="0"/>
              <a:pPr/>
              <a:t>15 July 2022</a:t>
            </a:fld>
            <a:endParaRPr lang="en-US" altLang="en-US" sz="1200"/>
          </a:p>
        </p:txBody>
      </p:sp>
      <p:sp>
        <p:nvSpPr>
          <p:cNvPr id="71683" name="Rectangle 6">
            <a:extLst>
              <a:ext uri="{FF2B5EF4-FFF2-40B4-BE49-F238E27FC236}">
                <a16:creationId xmlns:a16="http://schemas.microsoft.com/office/drawing/2014/main" id="{8EB107C4-4F82-3B4F-8888-C5949C1DEF8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71684" name="Rectangle 7">
            <a:extLst>
              <a:ext uri="{FF2B5EF4-FFF2-40B4-BE49-F238E27FC236}">
                <a16:creationId xmlns:a16="http://schemas.microsoft.com/office/drawing/2014/main" id="{617563BF-1E2E-824A-BBCD-F5909A16D7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2319F01-CC9E-6140-BCDD-00C466F4C515}" type="slidenum">
              <a:rPr lang="en-US" altLang="en-US" sz="1200"/>
              <a:pPr/>
              <a:t>41</a:t>
            </a:fld>
            <a:endParaRPr lang="en-US" altLang="en-US" sz="1200"/>
          </a:p>
        </p:txBody>
      </p:sp>
      <p:sp>
        <p:nvSpPr>
          <p:cNvPr id="71685" name="Rectangle 2">
            <a:extLst>
              <a:ext uri="{FF2B5EF4-FFF2-40B4-BE49-F238E27FC236}">
                <a16:creationId xmlns:a16="http://schemas.microsoft.com/office/drawing/2014/main" id="{C1147BD2-678E-C543-B10E-3B7F9672DC68}"/>
              </a:ext>
            </a:extLst>
          </p:cNvPr>
          <p:cNvSpPr>
            <a:spLocks noGrp="1" noRot="1" noChangeAspect="1" noChangeArrowheads="1" noTextEdit="1"/>
          </p:cNvSpPr>
          <p:nvPr>
            <p:ph type="sldImg"/>
          </p:nvPr>
        </p:nvSpPr>
        <p:spPr>
          <a:ln/>
        </p:spPr>
      </p:sp>
      <p:sp>
        <p:nvSpPr>
          <p:cNvPr id="67590" name="Rectangle 3">
            <a:extLst>
              <a:ext uri="{FF2B5EF4-FFF2-40B4-BE49-F238E27FC236}">
                <a16:creationId xmlns:a16="http://schemas.microsoft.com/office/drawing/2014/main" id="{8CD79EB2-5DAD-D647-B1FD-42E0D1968E49}"/>
              </a:ext>
            </a:extLst>
          </p:cNvPr>
          <p:cNvSpPr>
            <a:spLocks noGrp="1" noChangeArrowheads="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panose="020B0604020202020204" pitchFamily="34" charset="0"/>
                <a:ea typeface="ＭＳ Ｐゴシック" panose="020B0600070205080204" pitchFamily="34" charset="-128"/>
              </a:rPr>
              <a:t>The feature size of any semiconductor technology is defined as </a:t>
            </a:r>
            <a:r>
              <a:rPr lang="en-US" altLang="en-US" b="1" i="1" dirty="0">
                <a:latin typeface="Arial" panose="020B0604020202020204" pitchFamily="34" charset="0"/>
                <a:ea typeface="ＭＳ Ｐゴシック" panose="020B0600070205080204" pitchFamily="34" charset="-128"/>
              </a:rPr>
              <a:t>the minimum length of the MOS transistor channel between the drain and the source</a:t>
            </a:r>
            <a:r>
              <a:rPr lang="en-US" altLang="en-US" dirty="0">
                <a:latin typeface="Arial" panose="020B0604020202020204" pitchFamily="34" charset="0"/>
                <a:ea typeface="ＭＳ Ｐゴシック" panose="020B0600070205080204" pitchFamily="34" charset="-128"/>
              </a:rPr>
              <a:t>.</a:t>
            </a:r>
          </a:p>
          <a:p>
            <a:endParaRPr lang="en-US" altLang="en-US" b="1" dirty="0">
              <a:latin typeface="Arial" panose="020B0604020202020204" pitchFamily="34" charset="0"/>
              <a:ea typeface="ＭＳ Ｐゴシック" panose="020B0600070205080204" pitchFamily="34" charset="-128"/>
            </a:endParaRPr>
          </a:p>
          <a:p>
            <a:r>
              <a:rPr lang="en-US" altLang="en-US" b="1" dirty="0">
                <a:latin typeface="Arial" panose="020B0604020202020204" pitchFamily="34" charset="0"/>
                <a:ea typeface="ＭＳ Ｐゴシック" panose="020B0600070205080204" pitchFamily="34" charset="-128"/>
              </a:rPr>
              <a:t>180nm --&gt;&gt; 130nm --&gt;&gt; 90nm --&gt;&gt; 65nm --&gt;&gt; 40nm --&gt;&gt; 28nm --&gt; 22nm...</a:t>
            </a:r>
            <a:r>
              <a:rPr lang="en-US" altLang="en-US" dirty="0">
                <a:latin typeface="Arial" panose="020B0604020202020204" pitchFamily="34" charset="0"/>
                <a:ea typeface="ＭＳ Ｐゴシック" panose="020B0600070205080204" pitchFamily="34" charset="-128"/>
              </a:rPr>
              <a:t>  (Where do these #s come from? Arbitrary?)</a:t>
            </a:r>
            <a:endParaRPr lang="en-US" altLang="en-US" b="1"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In early 1970s, Gordon Moore of Intel predicted that the number of transistor on a an integrated circuit would double itself in approximately 18-24 months. This prediction has proven to be accurate as scaling of technology continues unabated even after 40 years!  Why?</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If double the # of transistors can be incorporated on the same area, it means we get double (roughly) functionality for the same cost!</a:t>
            </a:r>
          </a:p>
          <a:p>
            <a:r>
              <a:rPr lang="en-US" altLang="en-US" dirty="0">
                <a:latin typeface="Arial" panose="020B0604020202020204" pitchFamily="34" charset="0"/>
                <a:ea typeface="ＭＳ Ｐゴシック" panose="020B0600070205080204" pitchFamily="34" charset="-128"/>
              </a:rPr>
              <a:t>Alternatively, with scaling of technology, the same functionality will be available at roughly half the cost! </a:t>
            </a:r>
          </a:p>
          <a:p>
            <a:r>
              <a:rPr lang="en-US" altLang="en-US" dirty="0">
                <a:latin typeface="Arial" panose="020B0604020202020204" pitchFamily="34" charset="0"/>
                <a:ea typeface="ＭＳ Ｐゴシック" panose="020B0600070205080204" pitchFamily="34" charset="-128"/>
              </a:rPr>
              <a:t>Moreover, smaller the channel length, faster would be the transient response of the transistors which would translate into better performance!</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The goal of every design company now is to double the number of transistors on their integrated circuits with each technology. As you would notice, the numbers above from 180nm to 130nm to 90nm scale down by roughly a factor of 0.7. What's so special about 0.7?</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If the feature size of the transistor is scaled by 0.7, the area would be scaled by a factor of </a:t>
            </a:r>
            <a:r>
              <a:rPr lang="en-US" altLang="en-US" b="1" dirty="0">
                <a:latin typeface="Arial" panose="020B0604020202020204" pitchFamily="34" charset="0"/>
                <a:ea typeface="ＭＳ Ｐゴシック" panose="020B0600070205080204" pitchFamily="34" charset="-128"/>
              </a:rPr>
              <a:t>0.7</a:t>
            </a:r>
            <a:r>
              <a:rPr lang="en-US" altLang="en-US" b="1" baseline="30000" dirty="0">
                <a:latin typeface="Arial" panose="020B0604020202020204" pitchFamily="34" charset="0"/>
                <a:ea typeface="ＭＳ Ｐゴシック" panose="020B0600070205080204" pitchFamily="34" charset="-128"/>
              </a:rPr>
              <a:t>2</a:t>
            </a:r>
            <a:r>
              <a:rPr lang="en-US" altLang="en-US" b="1" dirty="0">
                <a:latin typeface="Arial" panose="020B0604020202020204" pitchFamily="34" charset="0"/>
                <a:ea typeface="ＭＳ Ｐゴシック" panose="020B0600070205080204" pitchFamily="34" charset="-128"/>
              </a:rPr>
              <a:t>=0.49 =~ 0.5</a:t>
            </a:r>
            <a:r>
              <a:rPr lang="en-US" altLang="en-US" dirty="0">
                <a:latin typeface="Calibri" panose="020F0502020204030204" pitchFamily="34" charset="0"/>
                <a:ea typeface="ＭＳ Ｐゴシック" panose="020B0600070205080204" pitchFamily="34" charset="-128"/>
              </a:rPr>
              <a:t>. That means if we scale our feature sizes by a factor of roughly 0.7, we would be able to pack twice the number of transistors on the same area as the previous technology!</a:t>
            </a:r>
          </a:p>
          <a:p>
            <a:endParaRPr lang="en-US" altLang="en-US" dirty="0">
              <a:latin typeface="Calibri" panose="020F0502020204030204" pitchFamily="34" charset="0"/>
              <a:ea typeface="ＭＳ Ｐゴシック" panose="020B0600070205080204" pitchFamily="34" charset="-128"/>
            </a:endParaRPr>
          </a:p>
          <a:p>
            <a:r>
              <a:rPr lang="en-US" altLang="en-US" dirty="0">
                <a:latin typeface="Calibri" panose="020F0502020204030204" pitchFamily="34" charset="0"/>
                <a:ea typeface="ＭＳ Ｐゴシック" panose="020B0600070205080204" pitchFamily="34" charset="-128"/>
              </a:rPr>
              <a:t>IBM:  </a:t>
            </a:r>
            <a:r>
              <a:rPr lang="en-US" sz="1200" b="0" i="0" kern="1200" dirty="0">
                <a:solidFill>
                  <a:schemeClr val="tx1"/>
                </a:solidFill>
                <a:effectLst/>
                <a:latin typeface="Arial" pitchFamily="-65" charset="0"/>
                <a:ea typeface="ＭＳ Ｐゴシック" pitchFamily="-65" charset="-128"/>
                <a:cs typeface="ＭＳ Ｐゴシック" pitchFamily="-65" charset="-128"/>
              </a:rPr>
              <a:t>32 nm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High-κ dielectric"/>
              </a:rPr>
              <a:t>high-</a:t>
            </a:r>
            <a:r>
              <a:rPr lang="el-GR"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High-κ dielectric"/>
              </a:rPr>
              <a:t>κ</a:t>
            </a:r>
            <a:r>
              <a:rPr lang="el-GR" sz="1200" b="0" i="0" kern="1200" dirty="0">
                <a:solidFill>
                  <a:schemeClr val="tx1"/>
                </a:solidFill>
                <a:effectLst/>
                <a:latin typeface="Arial" pitchFamily="-65" charset="0"/>
                <a:ea typeface="ＭＳ Ｐゴシック" pitchFamily="-65" charset="-128"/>
                <a:cs typeface="ＭＳ Ｐゴシック" pitchFamily="-65" charset="-128"/>
              </a:rPr>
              <a:t> </a:t>
            </a:r>
            <a:r>
              <a:rPr lang="en-US" sz="1200" b="0" i="0" kern="1200" dirty="0">
                <a:solidFill>
                  <a:schemeClr val="tx1"/>
                </a:solidFill>
                <a:effectLst/>
                <a:latin typeface="Arial" pitchFamily="-65" charset="0"/>
                <a:ea typeface="ＭＳ Ｐゴシック" pitchFamily="-65" charset="-128"/>
                <a:cs typeface="ＭＳ Ｐゴシック" pitchFamily="-65" charset="-128"/>
              </a:rPr>
              <a:t>metal gate process.</a:t>
            </a:r>
            <a:endParaRPr lang="en-US" altLang="en-US" dirty="0">
              <a:latin typeface="Calibri" panose="020F0502020204030204" pitchFamily="34" charset="0"/>
              <a:ea typeface="ＭＳ Ｐゴシック" panose="020B0600070205080204" pitchFamily="34" charset="-128"/>
            </a:endParaRPr>
          </a:p>
          <a:p>
            <a:endParaRPr lang="en-AU"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65" charset="0"/>
                <a:ea typeface="ＭＳ Ｐゴシック" pitchFamily="-65" charset="-128"/>
                <a:cs typeface="ＭＳ Ｐゴシック" pitchFamily="-65" charset="-128"/>
              </a:rPr>
              <a:t>POWER10 includes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PCI Express"/>
              </a:rPr>
              <a:t>PCIe 5</a:t>
            </a:r>
            <a:r>
              <a:rPr lang="en-US" sz="1200" b="0" i="0" kern="1200" dirty="0">
                <a:solidFill>
                  <a:schemeClr val="tx1"/>
                </a:solidFill>
                <a:effectLst/>
                <a:latin typeface="Arial" pitchFamily="-65" charset="0"/>
                <a:ea typeface="ＭＳ Ｐゴシック" pitchFamily="-65" charset="-128"/>
                <a:cs typeface="ＭＳ Ｐゴシック" pitchFamily="-65" charset="-128"/>
              </a:rPr>
              <a:t>. The SCM has 32x and the DCM has 64x PCIe 5 lanes. IBM and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4" tooltip="Nvidia"/>
              </a:rPr>
              <a:t>Nvidia</a:t>
            </a:r>
            <a:r>
              <a:rPr lang="en-US" sz="1200" b="0" i="0" kern="1200" dirty="0">
                <a:solidFill>
                  <a:schemeClr val="tx1"/>
                </a:solidFill>
                <a:effectLst/>
                <a:latin typeface="Arial" pitchFamily="-65" charset="0"/>
                <a:ea typeface="ＭＳ Ｐゴシック" pitchFamily="-65" charset="-128"/>
                <a:cs typeface="ＭＳ Ｐゴシック" pitchFamily="-65" charset="-128"/>
              </a:rPr>
              <a:t> agreed that including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5" tooltip="NVLink"/>
              </a:rPr>
              <a:t>NVLink</a:t>
            </a:r>
            <a:r>
              <a:rPr lang="en-US" sz="1200" b="0" i="0" kern="1200" dirty="0">
                <a:solidFill>
                  <a:schemeClr val="tx1"/>
                </a:solidFill>
                <a:effectLst/>
                <a:latin typeface="Arial" pitchFamily="-65" charset="0"/>
                <a:ea typeface="ＭＳ Ｐゴシック" pitchFamily="-65" charset="-128"/>
                <a:cs typeface="ＭＳ Ｐゴシック" pitchFamily="-65" charset="-128"/>
              </a:rPr>
              <a:t> in POWER10 would be redundant since PCIe 5 is fast enough for attaching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6" tooltip="Graphics processing unit"/>
              </a:rPr>
              <a:t>GPUs</a:t>
            </a:r>
            <a:r>
              <a:rPr lang="en-US" sz="1200" b="0" i="0" kern="1200" dirty="0">
                <a:solidFill>
                  <a:schemeClr val="tx1"/>
                </a:solidFill>
                <a:effectLst/>
                <a:latin typeface="Arial" pitchFamily="-65" charset="0"/>
                <a:ea typeface="ＭＳ Ｐゴシック" pitchFamily="-65" charset="-128"/>
                <a:cs typeface="ＭＳ Ｐゴシック" pitchFamily="-65" charset="-128"/>
              </a:rPr>
              <a:t> so </a:t>
            </a:r>
            <a:r>
              <a:rPr lang="en-US" sz="1200" b="0" i="0" kern="1200" dirty="0" err="1">
                <a:solidFill>
                  <a:schemeClr val="tx1"/>
                </a:solidFill>
                <a:effectLst/>
                <a:latin typeface="Arial" pitchFamily="-65" charset="0"/>
                <a:ea typeface="ＭＳ Ｐゴシック" pitchFamily="-65" charset="-128"/>
                <a:cs typeface="ＭＳ Ｐゴシック" pitchFamily="-65" charset="-128"/>
              </a:rPr>
              <a:t>NVLink</a:t>
            </a:r>
            <a:r>
              <a:rPr lang="en-US" sz="1200" b="0" i="0" kern="1200" dirty="0">
                <a:solidFill>
                  <a:schemeClr val="tx1"/>
                </a:solidFill>
                <a:effectLst/>
                <a:latin typeface="Arial" pitchFamily="-65" charset="0"/>
                <a:ea typeface="ＭＳ Ｐゴシック" pitchFamily="-65" charset="-128"/>
                <a:cs typeface="ＭＳ Ｐゴシック" pitchFamily="-65" charset="-128"/>
              </a:rPr>
              <a:t> is not present.</a:t>
            </a:r>
            <a:r>
              <a:rPr lang="en-US" sz="1200" b="0" i="0" u="none" strike="noStrike" kern="1200" baseline="30000" dirty="0">
                <a:solidFill>
                  <a:schemeClr val="tx1"/>
                </a:solidFill>
                <a:effectLst/>
                <a:latin typeface="Arial" pitchFamily="-65" charset="0"/>
                <a:ea typeface="ＭＳ Ｐゴシック" pitchFamily="-65" charset="-128"/>
                <a:cs typeface="ＭＳ Ｐゴシック" pitchFamily="-65" charset="-128"/>
                <a:hlinkClick r:id="rId7"/>
              </a:rPr>
              <a:t>[3]</a:t>
            </a:r>
            <a:r>
              <a:rPr lang="en-US" sz="1200" b="0" i="0" kern="1200" dirty="0">
                <a:solidFill>
                  <a:schemeClr val="tx1"/>
                </a:solidFill>
                <a:effectLst/>
                <a:latin typeface="Arial" pitchFamily="-65" charset="0"/>
                <a:ea typeface="ＭＳ Ｐゴシック" pitchFamily="-65" charset="-128"/>
                <a:cs typeface="ＭＳ Ｐゴシック" pitchFamily="-65" charset="-128"/>
              </a:rPr>
              <a:t> Support for </a:t>
            </a:r>
            <a:r>
              <a:rPr lang="en-US" sz="1200" b="0" i="0" kern="1200" dirty="0" err="1">
                <a:solidFill>
                  <a:schemeClr val="tx1"/>
                </a:solidFill>
                <a:effectLst/>
                <a:latin typeface="Arial" pitchFamily="-65" charset="0"/>
                <a:ea typeface="ＭＳ Ｐゴシック" pitchFamily="-65" charset="-128"/>
                <a:cs typeface="ＭＳ Ｐゴシック" pitchFamily="-65" charset="-128"/>
              </a:rPr>
              <a:t>NVLink</a:t>
            </a:r>
            <a:r>
              <a:rPr lang="en-US" sz="1200" b="0" i="0" kern="1200" dirty="0">
                <a:solidFill>
                  <a:schemeClr val="tx1"/>
                </a:solidFill>
                <a:effectLst/>
                <a:latin typeface="Arial" pitchFamily="-65" charset="0"/>
                <a:ea typeface="ＭＳ Ｐゴシック" pitchFamily="-65" charset="-128"/>
                <a:cs typeface="ＭＳ Ｐゴシック" pitchFamily="-65" charset="-128"/>
              </a:rPr>
              <a:t> on-chip was previously a unique selling point for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8" tooltip="POWER8"/>
              </a:rPr>
              <a:t>POWER8</a:t>
            </a:r>
            <a:r>
              <a:rPr lang="en-US" sz="1200" b="0" i="0" kern="1200" dirty="0">
                <a:solidFill>
                  <a:schemeClr val="tx1"/>
                </a:solidFill>
                <a:effectLst/>
                <a:latin typeface="Arial" pitchFamily="-65" charset="0"/>
                <a:ea typeface="ＭＳ Ｐゴシック" pitchFamily="-65" charset="-128"/>
                <a:cs typeface="ＭＳ Ｐゴシック" pitchFamily="-65" charset="-128"/>
              </a:rPr>
              <a:t> and POWER9.</a:t>
            </a:r>
            <a:endParaRPr lang="en-US" dirty="0"/>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42</a:t>
            </a:fld>
            <a:endParaRPr lang="en-US" altLang="en-US"/>
          </a:p>
        </p:txBody>
      </p:sp>
    </p:spTree>
    <p:extLst>
      <p:ext uri="{BB962C8B-B14F-4D97-AF65-F5344CB8AC3E}">
        <p14:creationId xmlns:p14="http://schemas.microsoft.com/office/powerpoint/2010/main" val="2553363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FA05EC8B-F577-BB41-A97C-3F7932F48695}"/>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73730" name="Rectangle 3">
            <a:extLst>
              <a:ext uri="{FF2B5EF4-FFF2-40B4-BE49-F238E27FC236}">
                <a16:creationId xmlns:a16="http://schemas.microsoft.com/office/drawing/2014/main" id="{E266C3A5-B36B-6A44-89E4-CBE50EB18D3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F8BA4E6-61EB-EF4E-B9F1-9EB053DD3E49}" type="datetime3">
              <a:rPr lang="en-US" altLang="en-US" sz="1200" smtClean="0"/>
              <a:pPr/>
              <a:t>15 July 2022</a:t>
            </a:fld>
            <a:endParaRPr lang="en-US" altLang="en-US" sz="1200"/>
          </a:p>
        </p:txBody>
      </p:sp>
      <p:sp>
        <p:nvSpPr>
          <p:cNvPr id="73731" name="Rectangle 6">
            <a:extLst>
              <a:ext uri="{FF2B5EF4-FFF2-40B4-BE49-F238E27FC236}">
                <a16:creationId xmlns:a16="http://schemas.microsoft.com/office/drawing/2014/main" id="{58F70AF5-CF8B-574B-AA22-AF7EAA3E471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73732" name="Rectangle 7">
            <a:extLst>
              <a:ext uri="{FF2B5EF4-FFF2-40B4-BE49-F238E27FC236}">
                <a16:creationId xmlns:a16="http://schemas.microsoft.com/office/drawing/2014/main" id="{4FE3F1AE-EDCC-EF47-B5EC-28F1516B04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149E453-4FAA-4A4F-99FE-9382C3C11343}" type="slidenum">
              <a:rPr lang="en-US" altLang="en-US" sz="1200"/>
              <a:pPr/>
              <a:t>43</a:t>
            </a:fld>
            <a:endParaRPr lang="en-US" altLang="en-US" sz="1200"/>
          </a:p>
        </p:txBody>
      </p:sp>
      <p:sp>
        <p:nvSpPr>
          <p:cNvPr id="73733" name="Rectangle 2">
            <a:extLst>
              <a:ext uri="{FF2B5EF4-FFF2-40B4-BE49-F238E27FC236}">
                <a16:creationId xmlns:a16="http://schemas.microsoft.com/office/drawing/2014/main" id="{9D6766C2-84BB-724D-9A06-10A0F54369E9}"/>
              </a:ext>
            </a:extLst>
          </p:cNvPr>
          <p:cNvSpPr>
            <a:spLocks noGrp="1" noRot="1" noChangeAspect="1" noChangeArrowheads="1" noTextEdit="1"/>
          </p:cNvSpPr>
          <p:nvPr>
            <p:ph type="sldImg"/>
          </p:nvPr>
        </p:nvSpPr>
        <p:spPr>
          <a:ln/>
        </p:spPr>
      </p:sp>
      <p:sp>
        <p:nvSpPr>
          <p:cNvPr id="73734" name="Rectangle 3">
            <a:extLst>
              <a:ext uri="{FF2B5EF4-FFF2-40B4-BE49-F238E27FC236}">
                <a16:creationId xmlns:a16="http://schemas.microsoft.com/office/drawing/2014/main" id="{49000BBD-8D02-7E44-9305-C528BA7B6C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61E0F9DC-0023-FD44-8030-D346EB58983C}"/>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20482" name="Rectangle 3">
            <a:extLst>
              <a:ext uri="{FF2B5EF4-FFF2-40B4-BE49-F238E27FC236}">
                <a16:creationId xmlns:a16="http://schemas.microsoft.com/office/drawing/2014/main" id="{296F7404-D176-9B4D-9420-83F90519272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468706D-6220-6B4B-97EA-BD658564D3DB}" type="datetime3">
              <a:rPr lang="en-US" altLang="en-US" sz="1200" smtClean="0"/>
              <a:pPr/>
              <a:t>15 July 2022</a:t>
            </a:fld>
            <a:endParaRPr lang="en-US" altLang="en-US" sz="1200"/>
          </a:p>
        </p:txBody>
      </p:sp>
      <p:sp>
        <p:nvSpPr>
          <p:cNvPr id="20483" name="Rectangle 6">
            <a:extLst>
              <a:ext uri="{FF2B5EF4-FFF2-40B4-BE49-F238E27FC236}">
                <a16:creationId xmlns:a16="http://schemas.microsoft.com/office/drawing/2014/main" id="{A270FFD8-52CC-B04D-A821-7C4173DFEC9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20484" name="Rectangle 7">
            <a:extLst>
              <a:ext uri="{FF2B5EF4-FFF2-40B4-BE49-F238E27FC236}">
                <a16:creationId xmlns:a16="http://schemas.microsoft.com/office/drawing/2014/main" id="{80419126-C726-4940-96C3-A9997B881E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7A6F50-F0CA-6B4D-8E1B-B836A497AE9C}" type="slidenum">
              <a:rPr lang="en-US" altLang="en-US" sz="1200"/>
              <a:pPr/>
              <a:t>3</a:t>
            </a:fld>
            <a:endParaRPr lang="en-US" altLang="en-US" sz="1200"/>
          </a:p>
        </p:txBody>
      </p:sp>
      <p:sp>
        <p:nvSpPr>
          <p:cNvPr id="20485" name="Rectangle 2">
            <a:extLst>
              <a:ext uri="{FF2B5EF4-FFF2-40B4-BE49-F238E27FC236}">
                <a16:creationId xmlns:a16="http://schemas.microsoft.com/office/drawing/2014/main" id="{6211A06C-18F7-A94D-A1C3-DE4694CD7D92}"/>
              </a:ext>
            </a:extLst>
          </p:cNvPr>
          <p:cNvSpPr>
            <a:spLocks noGrp="1" noRot="1" noChangeAspect="1" noChangeArrowheads="1" noTextEdit="1"/>
          </p:cNvSpPr>
          <p:nvPr>
            <p:ph type="sldImg"/>
          </p:nvPr>
        </p:nvSpPr>
        <p:spPr>
          <a:ln/>
        </p:spPr>
      </p:sp>
      <p:sp>
        <p:nvSpPr>
          <p:cNvPr id="20486" name="Rectangle 3">
            <a:extLst>
              <a:ext uri="{FF2B5EF4-FFF2-40B4-BE49-F238E27FC236}">
                <a16:creationId xmlns:a16="http://schemas.microsoft.com/office/drawing/2014/main" id="{3082CD45-5B43-194E-8A72-E378C7AB2B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The size of the elements on a chip, which is designated by the "DRAM half pitch." The smallest feature size is generally smaller than the feature size for a technology generation (technology node). For example, the 180 nm technology generation will have gate lengths smaller than 180 nm.</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The common measure of the technology generation of a chip. It is half the distance between cells in a dynamic RAM memory chip.</a:t>
            </a:r>
          </a:p>
          <a:p>
            <a:endParaRPr lang="en-US" altLang="en-US" dirty="0">
              <a:latin typeface="Arial" panose="020B0604020202020204" pitchFamily="34" charset="0"/>
              <a:ea typeface="ＭＳ Ｐゴシック" panose="020B0600070205080204" pitchFamily="34" charset="-128"/>
            </a:endParaRPr>
          </a:p>
          <a:p>
            <a:r>
              <a:rPr lang="en-US" sz="1200" b="0" i="0" kern="1200" dirty="0">
                <a:solidFill>
                  <a:schemeClr val="tx1"/>
                </a:solidFill>
                <a:effectLst/>
                <a:latin typeface="Arial" pitchFamily="-65" charset="0"/>
                <a:ea typeface="ＭＳ Ｐゴシック" pitchFamily="-65" charset="-128"/>
                <a:cs typeface="ＭＳ Ｐゴシック" pitchFamily="-65" charset="-128"/>
              </a:rPr>
              <a:t>In 1974, IBM began examining the possibility of constructing a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Telephone switch"/>
              </a:rPr>
              <a:t>telephone switch</a:t>
            </a:r>
            <a:r>
              <a:rPr lang="en-US" sz="1200" b="0" i="0" kern="1200" dirty="0">
                <a:solidFill>
                  <a:schemeClr val="tx1"/>
                </a:solidFill>
                <a:effectLst/>
                <a:latin typeface="Arial" pitchFamily="-65" charset="0"/>
                <a:ea typeface="ＭＳ Ｐゴシック" pitchFamily="-65" charset="-128"/>
                <a:cs typeface="ＭＳ Ｐゴシック" pitchFamily="-65" charset="-128"/>
              </a:rPr>
              <a:t> to handle a 300 calls per second. They calculated that each call would require 20,000 instructions to complete, and when one added timing overhead and other considerations, such a machine would required performance of about 12 MIPS.</a:t>
            </a:r>
            <a:r>
              <a:rPr lang="en-US" sz="1200" b="0" i="0" u="none" strike="noStrike" kern="1200" baseline="30000" dirty="0">
                <a:solidFill>
                  <a:schemeClr val="tx1"/>
                </a:solidFill>
                <a:effectLst/>
                <a:latin typeface="Arial" pitchFamily="-65" charset="0"/>
                <a:ea typeface="ＭＳ Ｐゴシック" pitchFamily="-65" charset="-128"/>
                <a:cs typeface="ＭＳ Ｐゴシック" pitchFamily="-65" charset="-128"/>
                <a:hlinkClick r:id="rId4"/>
              </a:rPr>
              <a:t>[1]</a:t>
            </a:r>
            <a:r>
              <a:rPr lang="en-US" sz="1200" b="0" i="0" kern="1200" dirty="0">
                <a:solidFill>
                  <a:schemeClr val="tx1"/>
                </a:solidFill>
                <a:effectLst/>
                <a:latin typeface="Arial" pitchFamily="-65" charset="0"/>
                <a:ea typeface="ＭＳ Ｐゴシック" pitchFamily="-65" charset="-128"/>
                <a:cs typeface="ＭＳ Ｐゴシック" pitchFamily="-65" charset="-128"/>
              </a:rPr>
              <a:t> This would require a significant advance in performance; their current top-of-the-line machine, the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5" tooltip="IBM System/370 Model 168"/>
              </a:rPr>
              <a:t>IBM System/370 Model 168</a:t>
            </a:r>
            <a:r>
              <a:rPr lang="en-US" sz="1200" b="0" i="0" kern="1200" dirty="0">
                <a:solidFill>
                  <a:schemeClr val="tx1"/>
                </a:solidFill>
                <a:effectLst/>
                <a:latin typeface="Arial" pitchFamily="-65" charset="0"/>
                <a:ea typeface="ＭＳ Ｐゴシック" pitchFamily="-65" charset="-128"/>
                <a:cs typeface="ＭＳ Ｐゴシック" pitchFamily="-65" charset="-128"/>
              </a:rPr>
              <a:t> of late 1972, offered about 3 MIPS.</a:t>
            </a:r>
            <a:r>
              <a:rPr lang="en-US" sz="1200" b="0" i="0" u="none" strike="noStrike" kern="1200" baseline="30000" dirty="0">
                <a:solidFill>
                  <a:schemeClr val="tx1"/>
                </a:solidFill>
                <a:effectLst/>
                <a:latin typeface="Arial" pitchFamily="-65" charset="0"/>
                <a:ea typeface="ＭＳ Ｐゴシック" pitchFamily="-65" charset="-128"/>
                <a:cs typeface="ＭＳ Ｐゴシック" pitchFamily="-65" charset="-128"/>
                <a:hlinkClick r:id="rId6"/>
              </a:rPr>
              <a:t>[2]</a:t>
            </a:r>
            <a:endParaRPr lang="en-US" sz="1200" b="0" i="0" u="none" strike="noStrike" kern="1200" baseline="30000" dirty="0">
              <a:solidFill>
                <a:schemeClr val="tx1"/>
              </a:solidFill>
              <a:effectLst/>
              <a:latin typeface="Arial" pitchFamily="-65" charset="0"/>
              <a:ea typeface="ＭＳ Ｐゴシック" pitchFamily="-65" charset="-128"/>
              <a:cs typeface="ＭＳ Ｐゴシック" pitchFamily="-65" charset="-128"/>
            </a:endParaRPr>
          </a:p>
          <a:p>
            <a:endParaRPr lang="en-US" sz="1200" b="0" i="0" kern="1200" dirty="0">
              <a:solidFill>
                <a:schemeClr val="tx1"/>
              </a:solidFill>
              <a:effectLst/>
              <a:latin typeface="Arial" pitchFamily="-65" charset="0"/>
              <a:ea typeface="ＭＳ Ｐゴシック" pitchFamily="-65" charset="-128"/>
              <a:cs typeface="ＭＳ Ｐゴシック" pitchFamily="-65" charset="-128"/>
            </a:endParaRPr>
          </a:p>
          <a:p>
            <a:r>
              <a:rPr lang="en-US" sz="1200" b="0" i="0" kern="1200" dirty="0">
                <a:solidFill>
                  <a:schemeClr val="tx1"/>
                </a:solidFill>
                <a:effectLst/>
                <a:latin typeface="Arial" pitchFamily="-65" charset="0"/>
                <a:ea typeface="ＭＳ Ｐゴシック" pitchFamily="-65" charset="-128"/>
                <a:cs typeface="ＭＳ Ｐゴシック" pitchFamily="-65" charset="-128"/>
              </a:rPr>
              <a:t>The group working on this project at the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7" tooltip="Thomas J. Watson Research Center"/>
              </a:rPr>
              <a:t>Thomas J. Watson Research Center</a:t>
            </a:r>
            <a:r>
              <a:rPr lang="en-US" sz="1200" b="0" i="0" kern="1200" dirty="0">
                <a:solidFill>
                  <a:schemeClr val="tx1"/>
                </a:solidFill>
                <a:effectLst/>
                <a:latin typeface="Arial" pitchFamily="-65" charset="0"/>
                <a:ea typeface="ＭＳ Ｐゴシック" pitchFamily="-65" charset="-128"/>
                <a:cs typeface="ＭＳ Ｐゴシック" pitchFamily="-65" charset="-128"/>
              </a:rPr>
              <a:t>, including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8" tooltip="John Cocke"/>
              </a:rPr>
              <a:t>John Cocke</a:t>
            </a:r>
            <a:r>
              <a:rPr lang="en-US" sz="1200" b="0" i="0" kern="1200" dirty="0">
                <a:solidFill>
                  <a:schemeClr val="tx1"/>
                </a:solidFill>
                <a:effectLst/>
                <a:latin typeface="Arial" pitchFamily="-65" charset="0"/>
                <a:ea typeface="ＭＳ Ｐゴシック" pitchFamily="-65" charset="-128"/>
                <a:cs typeface="ＭＳ Ｐゴシック" pitchFamily="-65" charset="-128"/>
              </a:rPr>
              <a:t>, designed a processor for this purpose. To reach the required performance, they considered the sort of operations such a machine required and removed any that were not appropriate. This led to the removal of a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9" tooltip="Floating-point unit"/>
              </a:rPr>
              <a:t>floating-point unit</a:t>
            </a:r>
            <a:r>
              <a:rPr lang="en-US" sz="1200" b="0" i="0" kern="1200" dirty="0">
                <a:solidFill>
                  <a:schemeClr val="tx1"/>
                </a:solidFill>
                <a:effectLst/>
                <a:latin typeface="Arial" pitchFamily="-65" charset="0"/>
                <a:ea typeface="ＭＳ Ｐゴシック" pitchFamily="-65" charset="-128"/>
                <a:cs typeface="ＭＳ Ｐゴシック" pitchFamily="-65" charset="-128"/>
              </a:rPr>
              <a:t> for instance, which would not be needed in this application. More critically, they also removed many of the instructions that worked on data in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10" tooltip="Main memory"/>
              </a:rPr>
              <a:t>main memory</a:t>
            </a:r>
            <a:r>
              <a:rPr lang="en-US" sz="1200" b="0" i="0" kern="1200" dirty="0">
                <a:solidFill>
                  <a:schemeClr val="tx1"/>
                </a:solidFill>
                <a:effectLst/>
                <a:latin typeface="Arial" pitchFamily="-65" charset="0"/>
                <a:ea typeface="ＭＳ Ｐゴシック" pitchFamily="-65" charset="-128"/>
                <a:cs typeface="ＭＳ Ｐゴシック" pitchFamily="-65" charset="-128"/>
              </a:rPr>
              <a:t> and left only those instructions that worked on the internal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11" tooltip="Processor register"/>
              </a:rPr>
              <a:t>processor registers</a:t>
            </a:r>
            <a:r>
              <a:rPr lang="en-US" sz="1200" b="0" i="0" kern="1200" dirty="0">
                <a:solidFill>
                  <a:schemeClr val="tx1"/>
                </a:solidFill>
                <a:effectLst/>
                <a:latin typeface="Arial" pitchFamily="-65" charset="0"/>
                <a:ea typeface="ＭＳ Ｐゴシック" pitchFamily="-65" charset="-128"/>
                <a:cs typeface="ＭＳ Ｐゴシック" pitchFamily="-65" charset="-128"/>
              </a:rPr>
              <a:t>, as these were much faster to use (effectively zero-time) and the simple code in a telephone switch could be written to use only these types instructions. The result of this work was a conceptual design for a simplified processor with the required performance.</a:t>
            </a:r>
            <a:r>
              <a:rPr lang="en-US" sz="1200" b="0" i="0" u="none" strike="noStrike" kern="1200" baseline="30000" dirty="0">
                <a:solidFill>
                  <a:schemeClr val="tx1"/>
                </a:solidFill>
                <a:effectLst/>
                <a:latin typeface="Arial" pitchFamily="-65" charset="0"/>
                <a:ea typeface="ＭＳ Ｐゴシック" pitchFamily="-65" charset="-128"/>
                <a:cs typeface="ＭＳ Ｐゴシック" pitchFamily="-65" charset="-128"/>
                <a:hlinkClick r:id="rId4"/>
              </a:rPr>
              <a:t>[1]</a:t>
            </a:r>
            <a:endParaRPr lang="en-US" sz="1200" b="0" i="0" u="none" strike="noStrike" kern="1200" baseline="30000" dirty="0">
              <a:solidFill>
                <a:schemeClr val="tx1"/>
              </a:solidFill>
              <a:effectLst/>
              <a:latin typeface="Arial" pitchFamily="-65" charset="0"/>
              <a:ea typeface="ＭＳ Ｐゴシック" pitchFamily="-65" charset="-128"/>
              <a:cs typeface="ＭＳ Ｐゴシック" pitchFamily="-65" charset="-128"/>
            </a:endParaRPr>
          </a:p>
          <a:p>
            <a:endParaRPr lang="en-US" sz="1200" b="0" i="0" kern="1200" dirty="0">
              <a:solidFill>
                <a:schemeClr val="tx1"/>
              </a:solidFill>
              <a:effectLst/>
              <a:latin typeface="Arial" pitchFamily="-65" charset="0"/>
              <a:ea typeface="ＭＳ Ｐゴシック" pitchFamily="-65" charset="-128"/>
              <a:cs typeface="ＭＳ Ｐゴシック" pitchFamily="-65" charset="-128"/>
            </a:endParaRPr>
          </a:p>
          <a:p>
            <a:r>
              <a:rPr lang="en-US" sz="1200" b="0" i="0" kern="1200" dirty="0">
                <a:solidFill>
                  <a:schemeClr val="tx1"/>
                </a:solidFill>
                <a:effectLst/>
                <a:latin typeface="Arial" pitchFamily="-65" charset="0"/>
                <a:ea typeface="ＭＳ Ｐゴシック" pitchFamily="-65" charset="-128"/>
                <a:cs typeface="ＭＳ Ｐゴシック" pitchFamily="-65" charset="-128"/>
              </a:rPr>
              <a:t>The telephone switch project was canceled in 1975, but the team had made considerable progress on the concept and in October IBM decided to continue it as a general-purpose design.</a:t>
            </a:r>
          </a:p>
          <a:p>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a:p>
            <a:endParaRPr lang="en-AU"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0388F712-643D-624A-81AD-18CB3A2E77F7}"/>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75778" name="Rectangle 3">
            <a:extLst>
              <a:ext uri="{FF2B5EF4-FFF2-40B4-BE49-F238E27FC236}">
                <a16:creationId xmlns:a16="http://schemas.microsoft.com/office/drawing/2014/main" id="{DA066FDB-4CA5-D840-A4CE-F578B33226E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4749E1E-7BEE-5B49-BA62-A40079DB7F68}" type="datetime3">
              <a:rPr lang="en-US" altLang="en-US" sz="1200" smtClean="0"/>
              <a:pPr/>
              <a:t>15 July 2022</a:t>
            </a:fld>
            <a:endParaRPr lang="en-US" altLang="en-US" sz="1200"/>
          </a:p>
        </p:txBody>
      </p:sp>
      <p:sp>
        <p:nvSpPr>
          <p:cNvPr id="75779" name="Rectangle 6">
            <a:extLst>
              <a:ext uri="{FF2B5EF4-FFF2-40B4-BE49-F238E27FC236}">
                <a16:creationId xmlns:a16="http://schemas.microsoft.com/office/drawing/2014/main" id="{88E51C54-1341-1544-A351-654A74EF671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75780" name="Rectangle 7">
            <a:extLst>
              <a:ext uri="{FF2B5EF4-FFF2-40B4-BE49-F238E27FC236}">
                <a16:creationId xmlns:a16="http://schemas.microsoft.com/office/drawing/2014/main" id="{BF259AC9-88AE-F34B-A1EF-5CC353D919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459F00E-6F66-C14C-82E4-647A73D51C76}" type="slidenum">
              <a:rPr lang="en-US" altLang="en-US" sz="1200"/>
              <a:pPr/>
              <a:t>44</a:t>
            </a:fld>
            <a:endParaRPr lang="en-US" altLang="en-US" sz="1200"/>
          </a:p>
        </p:txBody>
      </p:sp>
      <p:sp>
        <p:nvSpPr>
          <p:cNvPr id="75781" name="Rectangle 2">
            <a:extLst>
              <a:ext uri="{FF2B5EF4-FFF2-40B4-BE49-F238E27FC236}">
                <a16:creationId xmlns:a16="http://schemas.microsoft.com/office/drawing/2014/main" id="{B04EFD0C-B1F7-F84B-83E5-7FB0B4EC7A46}"/>
              </a:ext>
            </a:extLst>
          </p:cNvPr>
          <p:cNvSpPr>
            <a:spLocks noGrp="1" noRot="1" noChangeAspect="1" noChangeArrowheads="1" noTextEdit="1"/>
          </p:cNvSpPr>
          <p:nvPr>
            <p:ph type="sldImg"/>
          </p:nvPr>
        </p:nvSpPr>
        <p:spPr>
          <a:ln/>
        </p:spPr>
      </p:sp>
      <p:sp>
        <p:nvSpPr>
          <p:cNvPr id="66566" name="Rectangle 3">
            <a:extLst>
              <a:ext uri="{FF2B5EF4-FFF2-40B4-BE49-F238E27FC236}">
                <a16:creationId xmlns:a16="http://schemas.microsoft.com/office/drawing/2014/main" id="{12D24A49-7AB0-B34F-95BF-DB223387D9D3}"/>
              </a:ext>
            </a:extLst>
          </p:cNvPr>
          <p:cNvSpPr>
            <a:spLocks noGrp="1" noChangeArrowheads="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AU" altLang="en-US">
                <a:latin typeface="Arial" panose="020B0604020202020204" pitchFamily="34" charset="0"/>
                <a:ea typeface="ＭＳ Ｐゴシック" panose="020B0600070205080204" pitchFamily="34" charset="-128"/>
              </a:rPr>
              <a:t>Costs of IC have dropped exponentially but basic process of silicon manufacturing unchanged.</a:t>
            </a:r>
          </a:p>
          <a:p>
            <a:pPr>
              <a:buFontTx/>
              <a:buChar char="•"/>
            </a:pPr>
            <a:r>
              <a:rPr lang="en-AU" altLang="en-US">
                <a:latin typeface="Arial" panose="020B0604020202020204" pitchFamily="34" charset="0"/>
                <a:ea typeface="ＭＳ Ｐゴシック" panose="020B0600070205080204" pitchFamily="34" charset="-128"/>
              </a:rPr>
              <a:t>Wafer still tested and chopped into dies</a:t>
            </a:r>
          </a:p>
          <a:p>
            <a:pPr>
              <a:buFontTx/>
              <a:buChar char="•"/>
            </a:pPr>
            <a:endParaRPr lang="en-AU" altLang="en-US">
              <a:latin typeface="Arial" panose="020B0604020202020204" pitchFamily="34" charset="0"/>
              <a:ea typeface="ＭＳ Ｐゴシック" panose="020B0600070205080204" pitchFamily="34" charset="-128"/>
            </a:endParaRPr>
          </a:p>
          <a:p>
            <a:r>
              <a:rPr lang="en-AU" altLang="en-US">
                <a:latin typeface="Arial" panose="020B0604020202020204" pitchFamily="34" charset="0"/>
                <a:ea typeface="ＭＳ Ｐゴシック" panose="020B0600070205080204" pitchFamily="34" charset="-128"/>
              </a:rPr>
              <a:t>Learning how to predict # of good chips per wafer requires learning how many dies fit on a wafer and how to predict the % of those that will work.</a:t>
            </a:r>
          </a:p>
          <a:p>
            <a:endParaRPr lang="en-AU" altLang="en-US">
              <a:latin typeface="Arial" panose="020B0604020202020204" pitchFamily="34" charset="0"/>
              <a:ea typeface="ＭＳ Ｐゴシック" panose="020B0600070205080204" pitchFamily="34" charset="-128"/>
            </a:endParaRPr>
          </a:p>
          <a:p>
            <a:r>
              <a:rPr lang="en-AU" altLang="en-US">
                <a:latin typeface="Arial" panose="020B0604020202020204" pitchFamily="34" charset="0"/>
                <a:ea typeface="ＭＳ Ｐゴシック" panose="020B0600070205080204" pitchFamily="34" charset="-128"/>
              </a:rPr>
              <a:t>Dies per wafer is sensitive to die size.</a:t>
            </a:r>
          </a:p>
          <a:p>
            <a:pPr>
              <a:buFontTx/>
              <a:buChar char="•"/>
            </a:pPr>
            <a:r>
              <a:rPr lang="en-AU" altLang="en-US">
                <a:latin typeface="Arial" panose="020B0604020202020204" pitchFamily="34" charset="0"/>
                <a:ea typeface="ＭＳ Ｐゴシック" panose="020B0600070205080204" pitchFamily="34" charset="-128"/>
              </a:rPr>
              <a:t>First term is ratio of wafer area TO die area.</a:t>
            </a:r>
          </a:p>
          <a:p>
            <a:pPr>
              <a:buFontTx/>
              <a:buChar char="•"/>
            </a:pPr>
            <a:r>
              <a:rPr lang="en-AU" altLang="en-US">
                <a:latin typeface="Arial" panose="020B0604020202020204" pitchFamily="34" charset="0"/>
                <a:ea typeface="ＭＳ Ｐゴシック" panose="020B0600070205080204" pitchFamily="34" charset="-128"/>
              </a:rPr>
              <a:t>Second term is for the “square peg in the round hole” problem. Rectangular dies near the periphery of round wafers (divide circumference by diagonal of square die).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45922B42-7167-4841-8AEE-3FBA5ED977CC}"/>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77826" name="Rectangle 3">
            <a:extLst>
              <a:ext uri="{FF2B5EF4-FFF2-40B4-BE49-F238E27FC236}">
                <a16:creationId xmlns:a16="http://schemas.microsoft.com/office/drawing/2014/main" id="{67D92ED8-B5CF-7940-8A82-7C52C860CAE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17F5513-8774-1D4C-8B38-1BE99176F493}" type="datetime3">
              <a:rPr lang="en-US" altLang="en-US" sz="1200" smtClean="0"/>
              <a:pPr/>
              <a:t>15 July 2022</a:t>
            </a:fld>
            <a:endParaRPr lang="en-US" altLang="en-US" sz="1200"/>
          </a:p>
        </p:txBody>
      </p:sp>
      <p:sp>
        <p:nvSpPr>
          <p:cNvPr id="77827" name="Rectangle 6">
            <a:extLst>
              <a:ext uri="{FF2B5EF4-FFF2-40B4-BE49-F238E27FC236}">
                <a16:creationId xmlns:a16="http://schemas.microsoft.com/office/drawing/2014/main" id="{827647E6-35E8-3A4E-A022-6D3F260EA27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77828" name="Rectangle 7">
            <a:extLst>
              <a:ext uri="{FF2B5EF4-FFF2-40B4-BE49-F238E27FC236}">
                <a16:creationId xmlns:a16="http://schemas.microsoft.com/office/drawing/2014/main" id="{123D8FAD-D43C-8B4B-B93D-C2B75781B0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3703E71-D04C-B440-9707-EDE5EEA5F2BC}" type="slidenum">
              <a:rPr lang="en-US" altLang="en-US" sz="1200"/>
              <a:pPr/>
              <a:t>45</a:t>
            </a:fld>
            <a:endParaRPr lang="en-US" altLang="en-US" sz="1200"/>
          </a:p>
        </p:txBody>
      </p:sp>
      <p:sp>
        <p:nvSpPr>
          <p:cNvPr id="77829" name="Rectangle 2">
            <a:extLst>
              <a:ext uri="{FF2B5EF4-FFF2-40B4-BE49-F238E27FC236}">
                <a16:creationId xmlns:a16="http://schemas.microsoft.com/office/drawing/2014/main" id="{BBAF2D3B-5F6C-8C48-B17E-F6FE8AF1394B}"/>
              </a:ext>
            </a:extLst>
          </p:cNvPr>
          <p:cNvSpPr>
            <a:spLocks noGrp="1" noRot="1" noChangeAspect="1" noChangeArrowheads="1" noTextEdit="1"/>
          </p:cNvSpPr>
          <p:nvPr>
            <p:ph type="sldImg"/>
          </p:nvPr>
        </p:nvSpPr>
        <p:spPr>
          <a:ln/>
        </p:spPr>
      </p:sp>
      <p:sp>
        <p:nvSpPr>
          <p:cNvPr id="77830" name="Rectangle 3">
            <a:extLst>
              <a:ext uri="{FF2B5EF4-FFF2-40B4-BE49-F238E27FC236}">
                <a16:creationId xmlns:a16="http://schemas.microsoft.com/office/drawing/2014/main" id="{1B4928D6-FD1C-BA46-BD11-FC40F99CCF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latin typeface="Arial" panose="020B0604020202020204" pitchFamily="34" charset="0"/>
                <a:ea typeface="ＭＳ Ｐゴシック" panose="020B0600070205080204" pitchFamily="34" charset="-128"/>
              </a:rPr>
              <a:t>Availability = MTTF / MTBF = MTTF / (MTTF + MTTR)</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0FEEF989-FA59-814A-B28F-CA6D5A350E44}"/>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79874" name="Rectangle 3">
            <a:extLst>
              <a:ext uri="{FF2B5EF4-FFF2-40B4-BE49-F238E27FC236}">
                <a16:creationId xmlns:a16="http://schemas.microsoft.com/office/drawing/2014/main" id="{1E23E852-DB89-FB41-9880-C4C650782B6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2DF1AF7-5797-3242-8C14-2170A39A3C33}" type="datetime3">
              <a:rPr lang="en-US" altLang="en-US" sz="1200" smtClean="0"/>
              <a:pPr/>
              <a:t>15 July 2022</a:t>
            </a:fld>
            <a:endParaRPr lang="en-US" altLang="en-US" sz="1200"/>
          </a:p>
        </p:txBody>
      </p:sp>
      <p:sp>
        <p:nvSpPr>
          <p:cNvPr id="79875" name="Rectangle 6">
            <a:extLst>
              <a:ext uri="{FF2B5EF4-FFF2-40B4-BE49-F238E27FC236}">
                <a16:creationId xmlns:a16="http://schemas.microsoft.com/office/drawing/2014/main" id="{7A825F25-7E17-F14C-A91B-F5D0AEA421C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79876" name="Rectangle 7">
            <a:extLst>
              <a:ext uri="{FF2B5EF4-FFF2-40B4-BE49-F238E27FC236}">
                <a16:creationId xmlns:a16="http://schemas.microsoft.com/office/drawing/2014/main" id="{04640969-9839-7742-802E-3C85038295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BEFB1FC-552E-4B4E-B588-57E6385C984C}" type="slidenum">
              <a:rPr lang="en-US" altLang="en-US" sz="1200"/>
              <a:pPr/>
              <a:t>46</a:t>
            </a:fld>
            <a:endParaRPr lang="en-US" altLang="en-US" sz="1200"/>
          </a:p>
        </p:txBody>
      </p:sp>
      <p:sp>
        <p:nvSpPr>
          <p:cNvPr id="79877" name="Rectangle 2">
            <a:extLst>
              <a:ext uri="{FF2B5EF4-FFF2-40B4-BE49-F238E27FC236}">
                <a16:creationId xmlns:a16="http://schemas.microsoft.com/office/drawing/2014/main" id="{B51B8218-7AEF-A14F-AFBF-6B446FDE44DB}"/>
              </a:ext>
            </a:extLst>
          </p:cNvPr>
          <p:cNvSpPr>
            <a:spLocks noGrp="1" noRot="1" noChangeAspect="1" noChangeArrowheads="1" noTextEdit="1"/>
          </p:cNvSpPr>
          <p:nvPr>
            <p:ph type="sldImg"/>
          </p:nvPr>
        </p:nvSpPr>
        <p:spPr>
          <a:ln/>
        </p:spPr>
      </p:sp>
      <p:sp>
        <p:nvSpPr>
          <p:cNvPr id="79878" name="Rectangle 3">
            <a:extLst>
              <a:ext uri="{FF2B5EF4-FFF2-40B4-BE49-F238E27FC236}">
                <a16:creationId xmlns:a16="http://schemas.microsoft.com/office/drawing/2014/main" id="{A8086C74-9309-1A42-AA45-DC094DCF94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FA8258C6-2FAD-8A40-A3E8-2A4FFC3451E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81922" name="Rectangle 3">
            <a:extLst>
              <a:ext uri="{FF2B5EF4-FFF2-40B4-BE49-F238E27FC236}">
                <a16:creationId xmlns:a16="http://schemas.microsoft.com/office/drawing/2014/main" id="{6AAF6D95-E992-C04F-964E-9D449CB59EA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6315F82-B51B-F543-83B0-DD18B37C269D}" type="datetime3">
              <a:rPr lang="en-US" altLang="en-US" sz="1200" smtClean="0"/>
              <a:pPr/>
              <a:t>15 July 2022</a:t>
            </a:fld>
            <a:endParaRPr lang="en-US" altLang="en-US" sz="1200"/>
          </a:p>
        </p:txBody>
      </p:sp>
      <p:sp>
        <p:nvSpPr>
          <p:cNvPr id="81923" name="Rectangle 6">
            <a:extLst>
              <a:ext uri="{FF2B5EF4-FFF2-40B4-BE49-F238E27FC236}">
                <a16:creationId xmlns:a16="http://schemas.microsoft.com/office/drawing/2014/main" id="{DCAF841D-3E8B-1145-9988-5C2E504DBA8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81924" name="Rectangle 7">
            <a:extLst>
              <a:ext uri="{FF2B5EF4-FFF2-40B4-BE49-F238E27FC236}">
                <a16:creationId xmlns:a16="http://schemas.microsoft.com/office/drawing/2014/main" id="{60B765AF-9F28-BB47-843D-C5E2756E49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AB45402-A603-5346-BF28-FA6990082B37}" type="slidenum">
              <a:rPr lang="en-US" altLang="en-US" sz="1200"/>
              <a:pPr/>
              <a:t>47</a:t>
            </a:fld>
            <a:endParaRPr lang="en-US" altLang="en-US" sz="1200"/>
          </a:p>
        </p:txBody>
      </p:sp>
      <p:sp>
        <p:nvSpPr>
          <p:cNvPr id="81925" name="Rectangle 2">
            <a:extLst>
              <a:ext uri="{FF2B5EF4-FFF2-40B4-BE49-F238E27FC236}">
                <a16:creationId xmlns:a16="http://schemas.microsoft.com/office/drawing/2014/main" id="{2DBF31AE-9328-DE41-97B5-82D5CC525C78}"/>
              </a:ext>
            </a:extLst>
          </p:cNvPr>
          <p:cNvSpPr>
            <a:spLocks noGrp="1" noRot="1" noChangeAspect="1" noChangeArrowheads="1" noTextEdit="1"/>
          </p:cNvSpPr>
          <p:nvPr>
            <p:ph type="sldImg"/>
          </p:nvPr>
        </p:nvSpPr>
        <p:spPr>
          <a:ln/>
        </p:spPr>
      </p:sp>
      <p:sp>
        <p:nvSpPr>
          <p:cNvPr id="81926" name="Rectangle 3">
            <a:extLst>
              <a:ext uri="{FF2B5EF4-FFF2-40B4-BE49-F238E27FC236}">
                <a16:creationId xmlns:a16="http://schemas.microsoft.com/office/drawing/2014/main" id="{D62CECA2-1821-3743-A0E5-680E37BA96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42F9A89E-F727-8344-80AC-516EECF91AE5}"/>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83970" name="Rectangle 3">
            <a:extLst>
              <a:ext uri="{FF2B5EF4-FFF2-40B4-BE49-F238E27FC236}">
                <a16:creationId xmlns:a16="http://schemas.microsoft.com/office/drawing/2014/main" id="{E0B6431B-FAC7-0243-A18F-BA4D8E73F39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E4DDB2A-02DE-E34E-A165-658CC3B85930}" type="datetime3">
              <a:rPr lang="en-US" altLang="en-US" sz="1200" smtClean="0"/>
              <a:pPr/>
              <a:t>15 July 2022</a:t>
            </a:fld>
            <a:endParaRPr lang="en-US" altLang="en-US" sz="1200"/>
          </a:p>
        </p:txBody>
      </p:sp>
      <p:sp>
        <p:nvSpPr>
          <p:cNvPr id="83971" name="Rectangle 6">
            <a:extLst>
              <a:ext uri="{FF2B5EF4-FFF2-40B4-BE49-F238E27FC236}">
                <a16:creationId xmlns:a16="http://schemas.microsoft.com/office/drawing/2014/main" id="{7B9909AE-5991-914F-AE93-3DDE7D5B17E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83972" name="Rectangle 7">
            <a:extLst>
              <a:ext uri="{FF2B5EF4-FFF2-40B4-BE49-F238E27FC236}">
                <a16:creationId xmlns:a16="http://schemas.microsoft.com/office/drawing/2014/main" id="{584F82B1-C4E4-514B-AE6F-75B191FCED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9724A32-B72C-A841-8CC4-582910A89B83}" type="slidenum">
              <a:rPr lang="en-US" altLang="en-US" sz="1200"/>
              <a:pPr/>
              <a:t>48</a:t>
            </a:fld>
            <a:endParaRPr lang="en-US" altLang="en-US" sz="1200"/>
          </a:p>
        </p:txBody>
      </p:sp>
      <p:sp>
        <p:nvSpPr>
          <p:cNvPr id="83973" name="Rectangle 2">
            <a:extLst>
              <a:ext uri="{FF2B5EF4-FFF2-40B4-BE49-F238E27FC236}">
                <a16:creationId xmlns:a16="http://schemas.microsoft.com/office/drawing/2014/main" id="{3677DB51-47E3-4745-8CEC-CF8BCA5F3BDF}"/>
              </a:ext>
            </a:extLst>
          </p:cNvPr>
          <p:cNvSpPr>
            <a:spLocks noGrp="1" noRot="1" noChangeAspect="1" noChangeArrowheads="1" noTextEdit="1"/>
          </p:cNvSpPr>
          <p:nvPr>
            <p:ph type="sldImg"/>
          </p:nvPr>
        </p:nvSpPr>
        <p:spPr>
          <a:ln/>
        </p:spPr>
      </p:sp>
      <p:sp>
        <p:nvSpPr>
          <p:cNvPr id="83974" name="Rectangle 3">
            <a:extLst>
              <a:ext uri="{FF2B5EF4-FFF2-40B4-BE49-F238E27FC236}">
                <a16:creationId xmlns:a16="http://schemas.microsoft.com/office/drawing/2014/main" id="{F3C74D7B-A46B-624F-BA37-AD01791C76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15511D13-823A-9442-9521-82C1625E2147}"/>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86018" name="Rectangle 3">
            <a:extLst>
              <a:ext uri="{FF2B5EF4-FFF2-40B4-BE49-F238E27FC236}">
                <a16:creationId xmlns:a16="http://schemas.microsoft.com/office/drawing/2014/main" id="{316D1AEA-1298-6248-9607-5948BCEC5D2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43D17F6-CA46-EF4B-A60E-77AB61094836}" type="datetime3">
              <a:rPr lang="en-US" altLang="en-US" sz="1200" smtClean="0"/>
              <a:pPr/>
              <a:t>15 July 2022</a:t>
            </a:fld>
            <a:endParaRPr lang="en-US" altLang="en-US" sz="1200"/>
          </a:p>
        </p:txBody>
      </p:sp>
      <p:sp>
        <p:nvSpPr>
          <p:cNvPr id="86019" name="Rectangle 6">
            <a:extLst>
              <a:ext uri="{FF2B5EF4-FFF2-40B4-BE49-F238E27FC236}">
                <a16:creationId xmlns:a16="http://schemas.microsoft.com/office/drawing/2014/main" id="{0D98CA6E-311D-CD4C-8785-8075C601776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86020" name="Rectangle 7">
            <a:extLst>
              <a:ext uri="{FF2B5EF4-FFF2-40B4-BE49-F238E27FC236}">
                <a16:creationId xmlns:a16="http://schemas.microsoft.com/office/drawing/2014/main" id="{E24EE136-E547-EA43-B439-239D36C3CF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A2B2AFA-F6A0-A145-AC51-23851CCA9AAC}" type="slidenum">
              <a:rPr lang="en-US" altLang="en-US" sz="1200"/>
              <a:pPr/>
              <a:t>49</a:t>
            </a:fld>
            <a:endParaRPr lang="en-US" altLang="en-US" sz="1200"/>
          </a:p>
        </p:txBody>
      </p:sp>
      <p:sp>
        <p:nvSpPr>
          <p:cNvPr id="86021" name="Rectangle 2">
            <a:extLst>
              <a:ext uri="{FF2B5EF4-FFF2-40B4-BE49-F238E27FC236}">
                <a16:creationId xmlns:a16="http://schemas.microsoft.com/office/drawing/2014/main" id="{9C0291FF-4E06-5E40-A547-9538FBEFC7F1}"/>
              </a:ext>
            </a:extLst>
          </p:cNvPr>
          <p:cNvSpPr>
            <a:spLocks noGrp="1" noRot="1" noChangeAspect="1" noChangeArrowheads="1" noTextEdit="1"/>
          </p:cNvSpPr>
          <p:nvPr>
            <p:ph type="sldImg"/>
          </p:nvPr>
        </p:nvSpPr>
        <p:spPr>
          <a:ln/>
        </p:spPr>
      </p:sp>
      <p:sp>
        <p:nvSpPr>
          <p:cNvPr id="86022" name="Rectangle 3">
            <a:extLst>
              <a:ext uri="{FF2B5EF4-FFF2-40B4-BE49-F238E27FC236}">
                <a16:creationId xmlns:a16="http://schemas.microsoft.com/office/drawing/2014/main" id="{620A7AFD-2E15-594C-859C-45DFDE6E69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7FA6F546-D3DE-AE48-A9BF-D00EED5CFD87}"/>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88066" name="Rectangle 3">
            <a:extLst>
              <a:ext uri="{FF2B5EF4-FFF2-40B4-BE49-F238E27FC236}">
                <a16:creationId xmlns:a16="http://schemas.microsoft.com/office/drawing/2014/main" id="{DEE142F0-E2B2-3542-B624-4815CD5304F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653E3B3-DA15-B445-BD5A-FCA65E41C64D}" type="datetime3">
              <a:rPr lang="en-US" altLang="en-US" sz="1200" smtClean="0"/>
              <a:pPr/>
              <a:t>15 July 2022</a:t>
            </a:fld>
            <a:endParaRPr lang="en-US" altLang="en-US" sz="1200"/>
          </a:p>
        </p:txBody>
      </p:sp>
      <p:sp>
        <p:nvSpPr>
          <p:cNvPr id="88067" name="Rectangle 6">
            <a:extLst>
              <a:ext uri="{FF2B5EF4-FFF2-40B4-BE49-F238E27FC236}">
                <a16:creationId xmlns:a16="http://schemas.microsoft.com/office/drawing/2014/main" id="{1643B14F-9428-0044-8691-16789B5CCD9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88068" name="Rectangle 7">
            <a:extLst>
              <a:ext uri="{FF2B5EF4-FFF2-40B4-BE49-F238E27FC236}">
                <a16:creationId xmlns:a16="http://schemas.microsoft.com/office/drawing/2014/main" id="{C08FEFC3-FE1B-BE4B-A993-F1FD85D4B5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61F9B87-166C-A34E-B249-8CFF85FA0EF1}" type="slidenum">
              <a:rPr lang="en-US" altLang="en-US" sz="1200"/>
              <a:pPr/>
              <a:t>50</a:t>
            </a:fld>
            <a:endParaRPr lang="en-US" altLang="en-US" sz="1200"/>
          </a:p>
        </p:txBody>
      </p:sp>
      <p:sp>
        <p:nvSpPr>
          <p:cNvPr id="88069" name="Rectangle 2">
            <a:extLst>
              <a:ext uri="{FF2B5EF4-FFF2-40B4-BE49-F238E27FC236}">
                <a16:creationId xmlns:a16="http://schemas.microsoft.com/office/drawing/2014/main" id="{40B71950-35B5-6E4B-9600-B1F9DE61031C}"/>
              </a:ext>
            </a:extLst>
          </p:cNvPr>
          <p:cNvSpPr>
            <a:spLocks noGrp="1" noRot="1" noChangeAspect="1" noChangeArrowheads="1" noTextEdit="1"/>
          </p:cNvSpPr>
          <p:nvPr>
            <p:ph type="sldImg"/>
          </p:nvPr>
        </p:nvSpPr>
        <p:spPr>
          <a:ln/>
        </p:spPr>
      </p:sp>
      <p:sp>
        <p:nvSpPr>
          <p:cNvPr id="88070" name="Rectangle 3">
            <a:extLst>
              <a:ext uri="{FF2B5EF4-FFF2-40B4-BE49-F238E27FC236}">
                <a16:creationId xmlns:a16="http://schemas.microsoft.com/office/drawing/2014/main" id="{4D9800F5-2FB6-F746-91F8-DEFB325AAF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83E1E204-C08D-654A-A0A0-29E14C8D1B0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90114" name="Rectangle 3">
            <a:extLst>
              <a:ext uri="{FF2B5EF4-FFF2-40B4-BE49-F238E27FC236}">
                <a16:creationId xmlns:a16="http://schemas.microsoft.com/office/drawing/2014/main" id="{E5A90676-9B0D-2745-A65C-EA2290132EA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1780DBE-32F4-B144-B1F5-E68EA463DA92}" type="datetime3">
              <a:rPr lang="en-US" altLang="en-US" sz="1200" smtClean="0"/>
              <a:pPr/>
              <a:t>15 July 2022</a:t>
            </a:fld>
            <a:endParaRPr lang="en-US" altLang="en-US" sz="1200"/>
          </a:p>
        </p:txBody>
      </p:sp>
      <p:sp>
        <p:nvSpPr>
          <p:cNvPr id="90115" name="Rectangle 6">
            <a:extLst>
              <a:ext uri="{FF2B5EF4-FFF2-40B4-BE49-F238E27FC236}">
                <a16:creationId xmlns:a16="http://schemas.microsoft.com/office/drawing/2014/main" id="{0B29F055-BBFE-7245-B38C-4AB881BB470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90116" name="Rectangle 7">
            <a:extLst>
              <a:ext uri="{FF2B5EF4-FFF2-40B4-BE49-F238E27FC236}">
                <a16:creationId xmlns:a16="http://schemas.microsoft.com/office/drawing/2014/main" id="{8AECC71C-9A40-BC4C-99A4-A3F5CD9B24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8277950-CB62-E14C-BFC9-3DEE6FB0CC9C}" type="slidenum">
              <a:rPr lang="en-US" altLang="en-US" sz="1200"/>
              <a:pPr/>
              <a:t>51</a:t>
            </a:fld>
            <a:endParaRPr lang="en-US" altLang="en-US" sz="1200"/>
          </a:p>
        </p:txBody>
      </p:sp>
      <p:sp>
        <p:nvSpPr>
          <p:cNvPr id="90117" name="Rectangle 2">
            <a:extLst>
              <a:ext uri="{FF2B5EF4-FFF2-40B4-BE49-F238E27FC236}">
                <a16:creationId xmlns:a16="http://schemas.microsoft.com/office/drawing/2014/main" id="{80E58F0F-7FA5-384D-99F3-FB83EB6662BB}"/>
              </a:ext>
            </a:extLst>
          </p:cNvPr>
          <p:cNvSpPr>
            <a:spLocks noGrp="1" noRot="1" noChangeAspect="1" noChangeArrowheads="1" noTextEdit="1"/>
          </p:cNvSpPr>
          <p:nvPr>
            <p:ph type="sldImg"/>
          </p:nvPr>
        </p:nvSpPr>
        <p:spPr>
          <a:ln/>
        </p:spPr>
      </p:sp>
      <p:sp>
        <p:nvSpPr>
          <p:cNvPr id="90118" name="Rectangle 3">
            <a:extLst>
              <a:ext uri="{FF2B5EF4-FFF2-40B4-BE49-F238E27FC236}">
                <a16:creationId xmlns:a16="http://schemas.microsoft.com/office/drawing/2014/main" id="{F78D9F9D-2986-3744-86F0-B3B8E8E9CA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188FD9FD-AC8F-614D-B700-0E2B53EED7F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92162" name="Rectangle 3">
            <a:extLst>
              <a:ext uri="{FF2B5EF4-FFF2-40B4-BE49-F238E27FC236}">
                <a16:creationId xmlns:a16="http://schemas.microsoft.com/office/drawing/2014/main" id="{6013F2D2-ED25-1942-82C7-D30D42C5D84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84E31A1-A777-B046-A9AE-DB77E95FBE60}" type="datetime3">
              <a:rPr lang="en-US" altLang="en-US" sz="1200" smtClean="0"/>
              <a:pPr/>
              <a:t>15 July 2022</a:t>
            </a:fld>
            <a:endParaRPr lang="en-US" altLang="en-US" sz="1200"/>
          </a:p>
        </p:txBody>
      </p:sp>
      <p:sp>
        <p:nvSpPr>
          <p:cNvPr id="92163" name="Rectangle 6">
            <a:extLst>
              <a:ext uri="{FF2B5EF4-FFF2-40B4-BE49-F238E27FC236}">
                <a16:creationId xmlns:a16="http://schemas.microsoft.com/office/drawing/2014/main" id="{2632E393-0091-2841-AF90-B7BF1EC64ED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92164" name="Rectangle 7">
            <a:extLst>
              <a:ext uri="{FF2B5EF4-FFF2-40B4-BE49-F238E27FC236}">
                <a16:creationId xmlns:a16="http://schemas.microsoft.com/office/drawing/2014/main" id="{8CC9B06E-4AE9-D141-B177-B7DEDE671A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5E00F4B-1615-2942-BCF5-A2DCDAB9ABAB}" type="slidenum">
              <a:rPr lang="en-US" altLang="en-US" sz="1200"/>
              <a:pPr/>
              <a:t>52</a:t>
            </a:fld>
            <a:endParaRPr lang="en-US" altLang="en-US" sz="1200"/>
          </a:p>
        </p:txBody>
      </p:sp>
      <p:sp>
        <p:nvSpPr>
          <p:cNvPr id="92165" name="Rectangle 2">
            <a:extLst>
              <a:ext uri="{FF2B5EF4-FFF2-40B4-BE49-F238E27FC236}">
                <a16:creationId xmlns:a16="http://schemas.microsoft.com/office/drawing/2014/main" id="{EE4C3CE7-363E-0C4D-BE11-AC4803CCE43C}"/>
              </a:ext>
            </a:extLst>
          </p:cNvPr>
          <p:cNvSpPr>
            <a:spLocks noGrp="1" noRot="1" noChangeAspect="1" noChangeArrowheads="1" noTextEdit="1"/>
          </p:cNvSpPr>
          <p:nvPr>
            <p:ph type="sldImg"/>
          </p:nvPr>
        </p:nvSpPr>
        <p:spPr>
          <a:ln/>
        </p:spPr>
      </p:sp>
      <p:sp>
        <p:nvSpPr>
          <p:cNvPr id="92166" name="Rectangle 3">
            <a:extLst>
              <a:ext uri="{FF2B5EF4-FFF2-40B4-BE49-F238E27FC236}">
                <a16:creationId xmlns:a16="http://schemas.microsoft.com/office/drawing/2014/main" id="{FD26965E-3656-D645-898A-7D0DBDA1CD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53</a:t>
            </a:fld>
            <a:endParaRPr lang="en-US" altLang="en-US"/>
          </a:p>
        </p:txBody>
      </p:sp>
    </p:spTree>
    <p:extLst>
      <p:ext uri="{BB962C8B-B14F-4D97-AF65-F5344CB8AC3E}">
        <p14:creationId xmlns:p14="http://schemas.microsoft.com/office/powerpoint/2010/main" val="2048052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9B264EDB-56B9-1B48-AE20-8CE3D79FD1B0}"/>
              </a:ext>
            </a:extLst>
          </p:cNvPr>
          <p:cNvSpPr>
            <a:spLocks noGrp="1" noRot="1" noChangeAspect="1" noChangeArrowheads="1"/>
          </p:cNvSpPr>
          <p:nvPr>
            <p:ph type="sldImg"/>
          </p:nvPr>
        </p:nvSpPr>
        <p:spPr>
          <a:solidFill>
            <a:srgbClr val="FFFFFF"/>
          </a:solidFill>
          <a:ln/>
        </p:spPr>
      </p:sp>
      <p:sp>
        <p:nvSpPr>
          <p:cNvPr id="22530" name="Rectangle 2">
            <a:extLst>
              <a:ext uri="{FF2B5EF4-FFF2-40B4-BE49-F238E27FC236}">
                <a16:creationId xmlns:a16="http://schemas.microsoft.com/office/drawing/2014/main" id="{61BEB09B-9A9B-E946-9AD6-52416352A8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2400" b="1" dirty="0">
                <a:solidFill>
                  <a:srgbClr val="FF0000"/>
                </a:solidFill>
              </a:rPr>
              <a:t>This would be good to replace with IBM CPU trends.</a:t>
            </a:r>
          </a:p>
          <a:p>
            <a:pPr eaLnBrk="1" hangingPunct="1"/>
            <a:endParaRPr lang="en-US" altLang="en-US" sz="2400" dirty="0">
              <a:latin typeface="Calibri" panose="020F0502020204030204" pitchFamily="34" charset="0"/>
              <a:ea typeface="ＭＳ Ｐゴシック" panose="020B0600070205080204" pitchFamily="34" charset="-128"/>
            </a:endParaRPr>
          </a:p>
          <a:p>
            <a:pPr eaLnBrk="1" hangingPunct="1"/>
            <a:r>
              <a:rPr lang="en-US" altLang="en-US" sz="2400" dirty="0">
                <a:latin typeface="Calibri" panose="020F0502020204030204" pitchFamily="34" charset="0"/>
                <a:ea typeface="ＭＳ Ｐゴシック" panose="020B0600070205080204" pitchFamily="34" charset="-128"/>
              </a:rPr>
              <a:t>3:15</a:t>
            </a:r>
          </a:p>
          <a:p>
            <a:pPr eaLnBrk="1" hangingPunct="1"/>
            <a:r>
              <a:rPr lang="en-US" altLang="en-US" sz="2400" dirty="0">
                <a:latin typeface="Lucida Grande" panose="020B0600040502020204" pitchFamily="34" charset="0"/>
                <a:ea typeface="ＭＳ Ｐゴシック" panose="020B0600070205080204" pitchFamily="34" charset="-128"/>
                <a:sym typeface="Lucida Grande" panose="020B0600040502020204" pitchFamily="34" charset="0"/>
              </a:rPr>
              <a:t>-By mid-2000s, we could no longer scale clock rates at same rate. </a:t>
            </a:r>
          </a:p>
          <a:p>
            <a:pPr eaLnBrk="1" hangingPunct="1"/>
            <a:r>
              <a:rPr lang="en-US" altLang="en-US" sz="2400" dirty="0">
                <a:latin typeface="Lucida Grande" panose="020B0600040502020204" pitchFamily="34" charset="0"/>
                <a:ea typeface="ＭＳ Ｐゴシック" panose="020B0600070205080204" pitchFamily="34" charset="-128"/>
                <a:sym typeface="Lucida Grande" panose="020B0600040502020204" pitchFamily="34" charset="0"/>
              </a:rPr>
              <a:t>-As shown here, e.g., dual-core CPUs in 2006 with flattened out clock speeds, power, and perf/clock.</a:t>
            </a:r>
          </a:p>
          <a:p>
            <a:pPr eaLnBrk="1" hangingPunct="1"/>
            <a:endParaRPr lang="en-US" altLang="en-US" sz="2400" dirty="0">
              <a:latin typeface="Calibri" panose="020F0502020204030204" pitchFamily="34" charset="0"/>
              <a:ea typeface="ＭＳ Ｐゴシック" panose="020B0600070205080204" pitchFamily="34" charset="-128"/>
            </a:endParaRPr>
          </a:p>
          <a:p>
            <a:pPr eaLnBrk="1" hangingPunct="1"/>
            <a:r>
              <a:rPr lang="en-US" altLang="en-US" sz="2400" dirty="0">
                <a:latin typeface="Calibri" panose="020F0502020204030204" pitchFamily="34" charset="0"/>
                <a:ea typeface="ＭＳ Ｐゴシック" panose="020B0600070205080204" pitchFamily="34" charset="-128"/>
              </a:rPr>
              <a:t>H. Sutter, </a:t>
            </a:r>
            <a:r>
              <a:rPr lang="ja-JP" altLang="en-US" sz="2400">
                <a:latin typeface="Calibri" panose="020F0502020204030204" pitchFamily="34" charset="0"/>
                <a:ea typeface="ＭＳ Ｐゴシック" panose="020B0600070205080204" pitchFamily="34" charset="-128"/>
              </a:rPr>
              <a:t>“</a:t>
            </a:r>
            <a:r>
              <a:rPr lang="en-US" altLang="ja-JP" sz="2400" dirty="0">
                <a:latin typeface="Calibri" panose="020F0502020204030204" pitchFamily="34" charset="0"/>
                <a:ea typeface="ＭＳ Ｐゴシック" panose="020B0600070205080204" pitchFamily="34" charset="-128"/>
              </a:rPr>
              <a:t>The Free Lunch Is Over: A Fundamental Turn Toward Concurrency in Software,</a:t>
            </a:r>
            <a:r>
              <a:rPr lang="ja-JP" altLang="en-US" sz="2400">
                <a:latin typeface="Calibri" panose="020F0502020204030204" pitchFamily="34" charset="0"/>
                <a:ea typeface="ＭＳ Ｐゴシック" panose="020B0600070205080204" pitchFamily="34" charset="-128"/>
              </a:rPr>
              <a:t>”</a:t>
            </a:r>
            <a:r>
              <a:rPr lang="en-US" altLang="ja-JP" sz="2400" dirty="0">
                <a:latin typeface="Calibri" panose="020F0502020204030204" pitchFamily="34" charset="0"/>
                <a:ea typeface="ＭＳ Ｐゴシック" panose="020B0600070205080204" pitchFamily="34" charset="-128"/>
              </a:rPr>
              <a:t> </a:t>
            </a:r>
            <a:r>
              <a:rPr lang="en-US" altLang="ja-JP" sz="2400" i="1" dirty="0">
                <a:latin typeface="Calibri" panose="020F0502020204030204" pitchFamily="34" charset="0"/>
                <a:ea typeface="ＭＳ Ｐゴシック" panose="020B0600070205080204" pitchFamily="34" charset="-128"/>
              </a:rPr>
              <a:t>Dr. Dobb</a:t>
            </a:r>
            <a:r>
              <a:rPr lang="ja-JP" altLang="en-US" sz="2400" i="1">
                <a:latin typeface="Calibri" panose="020F0502020204030204" pitchFamily="34" charset="0"/>
                <a:ea typeface="ＭＳ Ｐゴシック" panose="020B0600070205080204" pitchFamily="34" charset="-128"/>
              </a:rPr>
              <a:t>’</a:t>
            </a:r>
            <a:r>
              <a:rPr lang="en-US" altLang="ja-JP" sz="2400" i="1" dirty="0">
                <a:latin typeface="Calibri" panose="020F0502020204030204" pitchFamily="34" charset="0"/>
                <a:ea typeface="ＭＳ Ｐゴシック" panose="020B0600070205080204" pitchFamily="34" charset="-128"/>
              </a:rPr>
              <a:t>s Journal</a:t>
            </a:r>
            <a:r>
              <a:rPr lang="en-US" altLang="ja-JP" sz="2400" dirty="0">
                <a:latin typeface="Calibri" panose="020F0502020204030204" pitchFamily="34" charset="0"/>
                <a:ea typeface="ＭＳ Ｐゴシック" panose="020B0600070205080204" pitchFamily="34" charset="-128"/>
              </a:rPr>
              <a:t>, 30(3), March 2005.  (Updated August 2009.)</a:t>
            </a:r>
          </a:p>
          <a:p>
            <a:pPr eaLnBrk="1" hangingPunct="1"/>
            <a:endParaRPr lang="en-US" altLang="en-US" sz="2200" dirty="0">
              <a:latin typeface="Lucida Grande" panose="020B0600040502020204" pitchFamily="34" charset="0"/>
              <a:ea typeface="ＭＳ Ｐゴシック" panose="020B0600070205080204" pitchFamily="34" charset="-128"/>
              <a:sym typeface="Lucida Grande" panose="020B06000405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2C07A19E-B8C1-9F49-9970-2C38354A365B}"/>
              </a:ext>
            </a:extLst>
          </p:cNvPr>
          <p:cNvSpPr>
            <a:spLocks noGrp="1" noRot="1" noChangeAspect="1"/>
          </p:cNvSpPr>
          <p:nvPr>
            <p:ph type="sldImg"/>
          </p:nvPr>
        </p:nvSpPr>
        <p:spPr>
          <a:ln/>
        </p:spPr>
      </p:sp>
      <p:sp>
        <p:nvSpPr>
          <p:cNvPr id="24578" name="Notes Placeholder 2">
            <a:extLst>
              <a:ext uri="{FF2B5EF4-FFF2-40B4-BE49-F238E27FC236}">
                <a16:creationId xmlns:a16="http://schemas.microsoft.com/office/drawing/2014/main" id="{0EC564F1-E159-C340-9377-CE8952FB519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Superscalar</a:t>
            </a:r>
          </a:p>
        </p:txBody>
      </p:sp>
      <p:sp>
        <p:nvSpPr>
          <p:cNvPr id="24579" name="Slide Number Placeholder 3">
            <a:extLst>
              <a:ext uri="{FF2B5EF4-FFF2-40B4-BE49-F238E27FC236}">
                <a16:creationId xmlns:a16="http://schemas.microsoft.com/office/drawing/2014/main" id="{BDEC531C-6D98-1C40-AC24-4CFFE7D9C4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525BA83-E9FE-324F-B72E-56D68E9AB342}" type="slidenum">
              <a:rPr lang="en-US" altLang="en-US" sz="1200"/>
              <a:pPr/>
              <a:t>5</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5D0BEB-C1F7-4905-94CB-075403156303}" type="slidenum">
              <a:rPr lang="en-US" altLang="en-US"/>
              <a:pPr/>
              <a:t>7</a:t>
            </a:fld>
            <a:endParaRPr lang="en-US" altLang="en-US"/>
          </a:p>
        </p:txBody>
      </p:sp>
      <p:sp>
        <p:nvSpPr>
          <p:cNvPr id="31746" name="Rectangle 2"/>
          <p:cNvSpPr>
            <a:spLocks noGrp="1" noRot="1" noChangeAspect="1" noChangeArrowheads="1" noTextEdit="1"/>
          </p:cNvSpPr>
          <p:nvPr>
            <p:ph type="sldImg"/>
          </p:nvPr>
        </p:nvSpPr>
        <p:spPr>
          <a:xfrm>
            <a:off x="2967038" y="547688"/>
            <a:ext cx="3651250" cy="2738437"/>
          </a:xfrm>
          <a:ln/>
        </p:spPr>
      </p:sp>
      <p:sp>
        <p:nvSpPr>
          <p:cNvPr id="31747" name="Rectangle 3"/>
          <p:cNvSpPr>
            <a:spLocks noGrp="1" noChangeArrowheads="1"/>
          </p:cNvSpPr>
          <p:nvPr>
            <p:ph type="body" idx="1"/>
          </p:nvPr>
        </p:nvSpPr>
        <p:spPr>
          <a:xfrm>
            <a:off x="1277938" y="3468688"/>
            <a:ext cx="7031037" cy="3284537"/>
          </a:xfrm>
        </p:spPr>
        <p:txBody>
          <a:bodyPr/>
          <a:lstStyle/>
          <a:p>
            <a:endParaRPr lang="en-US" dirty="0"/>
          </a:p>
        </p:txBody>
      </p:sp>
    </p:spTree>
    <p:extLst>
      <p:ext uri="{BB962C8B-B14F-4D97-AF65-F5344CB8AC3E}">
        <p14:creationId xmlns:p14="http://schemas.microsoft.com/office/powerpoint/2010/main" val="1711353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9</a:t>
            </a:fld>
            <a:endParaRPr lang="en-US" altLang="en-US"/>
          </a:p>
        </p:txBody>
      </p:sp>
    </p:spTree>
    <p:extLst>
      <p:ext uri="{BB962C8B-B14F-4D97-AF65-F5344CB8AC3E}">
        <p14:creationId xmlns:p14="http://schemas.microsoft.com/office/powerpoint/2010/main" val="1423296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solidFill>
                  <a:srgbClr val="FF0000"/>
                </a:solidFill>
              </a:rPr>
              <a:t>Would be good to have IBM power density plotted (separately).</a:t>
            </a:r>
          </a:p>
          <a:p>
            <a:endParaRPr lang="en-US" dirty="0"/>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12</a:t>
            </a:fld>
            <a:endParaRPr lang="en-US" altLang="en-US"/>
          </a:p>
        </p:txBody>
      </p:sp>
    </p:spTree>
    <p:extLst>
      <p:ext uri="{BB962C8B-B14F-4D97-AF65-F5344CB8AC3E}">
        <p14:creationId xmlns:p14="http://schemas.microsoft.com/office/powerpoint/2010/main" val="15475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5B3DCB-BD9E-D54E-BECC-768EC8DFA107}" type="slidenum">
              <a:rPr lang="en-US" altLang="en-US" smtClean="0"/>
              <a:pPr/>
              <a:t>14</a:t>
            </a:fld>
            <a:endParaRPr lang="en-US" altLang="en-US"/>
          </a:p>
        </p:txBody>
      </p:sp>
    </p:spTree>
    <p:extLst>
      <p:ext uri="{BB962C8B-B14F-4D97-AF65-F5344CB8AC3E}">
        <p14:creationId xmlns:p14="http://schemas.microsoft.com/office/powerpoint/2010/main" val="21609853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6" name="Rectangle 19">
            <a:extLst>
              <a:ext uri="{FF2B5EF4-FFF2-40B4-BE49-F238E27FC236}">
                <a16:creationId xmlns:a16="http://schemas.microsoft.com/office/drawing/2014/main" id="{4C4BC988-4F55-0B45-8B4A-A1078F24286D}"/>
              </a:ext>
            </a:extLst>
          </p:cNvPr>
          <p:cNvSpPr>
            <a:spLocks noChangeArrowheads="1"/>
          </p:cNvSpPr>
          <p:nvPr userDrawn="1"/>
        </p:nvSpPr>
        <p:spPr bwMode="auto">
          <a:xfrm>
            <a:off x="2197100" y="765175"/>
            <a:ext cx="46038" cy="5732463"/>
          </a:xfrm>
          <a:prstGeom prst="rect">
            <a:avLst/>
          </a:prstGeom>
          <a:gradFill rotWithShape="1">
            <a:gsLst>
              <a:gs pos="0">
                <a:srgbClr val="808080"/>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 name="Rectangle 20">
            <a:extLst>
              <a:ext uri="{FF2B5EF4-FFF2-40B4-BE49-F238E27FC236}">
                <a16:creationId xmlns:a16="http://schemas.microsoft.com/office/drawing/2014/main" id="{F8C7FE40-CAD9-B145-A869-E5468B6035D6}"/>
              </a:ext>
            </a:extLst>
          </p:cNvPr>
          <p:cNvSpPr>
            <a:spLocks noChangeArrowheads="1"/>
          </p:cNvSpPr>
          <p:nvPr userDrawn="1"/>
        </p:nvSpPr>
        <p:spPr bwMode="auto">
          <a:xfrm>
            <a:off x="2559050" y="1195388"/>
            <a:ext cx="46038" cy="3816350"/>
          </a:xfrm>
          <a:prstGeom prst="rect">
            <a:avLst/>
          </a:prstGeom>
          <a:gradFill rotWithShape="1">
            <a:gsLst>
              <a:gs pos="0">
                <a:srgbClr val="767D79"/>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 name="Rectangle 21">
            <a:extLst>
              <a:ext uri="{FF2B5EF4-FFF2-40B4-BE49-F238E27FC236}">
                <a16:creationId xmlns:a16="http://schemas.microsoft.com/office/drawing/2014/main" id="{D6042BD3-5504-F34F-BC13-B83536615147}"/>
              </a:ext>
            </a:extLst>
          </p:cNvPr>
          <p:cNvSpPr>
            <a:spLocks noChangeArrowheads="1"/>
          </p:cNvSpPr>
          <p:nvPr userDrawn="1"/>
        </p:nvSpPr>
        <p:spPr bwMode="auto">
          <a:xfrm>
            <a:off x="2341563" y="1916113"/>
            <a:ext cx="6623050" cy="46037"/>
          </a:xfrm>
          <a:prstGeom prst="rect">
            <a:avLst/>
          </a:prstGeom>
          <a:gradFill rotWithShape="1">
            <a:gsLst>
              <a:gs pos="0">
                <a:srgbClr val="5F5F5F"/>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2" name="Text Box 42">
            <a:extLst>
              <a:ext uri="{FF2B5EF4-FFF2-40B4-BE49-F238E27FC236}">
                <a16:creationId xmlns:a16="http://schemas.microsoft.com/office/drawing/2014/main" id="{A0FE9AC4-DE20-044A-A7ED-8E54D4FD4AE0}"/>
              </a:ext>
            </a:extLst>
          </p:cNvPr>
          <p:cNvSpPr txBox="1">
            <a:spLocks noChangeArrowheads="1"/>
          </p:cNvSpPr>
          <p:nvPr userDrawn="1"/>
        </p:nvSpPr>
        <p:spPr bwMode="auto">
          <a:xfrm>
            <a:off x="8388350" y="6497638"/>
            <a:ext cx="576263" cy="274637"/>
          </a:xfrm>
          <a:prstGeom prst="rect">
            <a:avLst/>
          </a:prstGeom>
          <a:noFill/>
          <a:ln w="9525">
            <a:noFill/>
            <a:miter lim="800000"/>
            <a:headEnd/>
            <a:tailEnd/>
          </a:ln>
          <a:effec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CFC8AAF3-A7EA-004B-BF91-91A971C5F795}" type="slidenum">
              <a:rPr lang="en-AU" altLang="en-US" sz="1200" b="1">
                <a:solidFill>
                  <a:schemeClr val="bg1"/>
                </a:solidFill>
              </a:rPr>
              <a:pPr algn="r"/>
              <a:t>‹#›</a:t>
            </a:fld>
            <a:endParaRPr lang="en-GB" altLang="en-US" sz="1200" dirty="0">
              <a:solidFill>
                <a:schemeClr val="bg1"/>
              </a:solidFill>
            </a:endParaRPr>
          </a:p>
        </p:txBody>
      </p:sp>
      <p:pic>
        <p:nvPicPr>
          <p:cNvPr id="14" name="Picture 13">
            <a:extLst>
              <a:ext uri="{FF2B5EF4-FFF2-40B4-BE49-F238E27FC236}">
                <a16:creationId xmlns:a16="http://schemas.microsoft.com/office/drawing/2014/main" id="{1C004370-F8CC-7F44-A56F-7F28BDAD8172}"/>
              </a:ext>
            </a:extLst>
          </p:cNvPr>
          <p:cNvPicPr>
            <a:picLocks noChangeAspect="1"/>
          </p:cNvPicPr>
          <p:nvPr userDrawn="1"/>
        </p:nvPicPr>
        <p:blipFill>
          <a:blip r:embed="rId2"/>
          <a:stretch>
            <a:fillRect/>
          </a:stretch>
        </p:blipFill>
        <p:spPr>
          <a:xfrm>
            <a:off x="189547" y="1479550"/>
            <a:ext cx="1797991" cy="2206625"/>
          </a:xfrm>
          <a:prstGeom prst="rect">
            <a:avLst/>
          </a:prstGeom>
        </p:spPr>
      </p:pic>
    </p:spTree>
    <p:extLst>
      <p:ext uri="{BB962C8B-B14F-4D97-AF65-F5344CB8AC3E}">
        <p14:creationId xmlns:p14="http://schemas.microsoft.com/office/powerpoint/2010/main" val="1132122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D2D008B-8E98-AF44-B678-20DF55F6975D}"/>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5" name="Rectangle 5">
            <a:extLst>
              <a:ext uri="{FF2B5EF4-FFF2-40B4-BE49-F238E27FC236}">
                <a16:creationId xmlns:a16="http://schemas.microsoft.com/office/drawing/2014/main" id="{DCDCE439-BAA9-A345-9FB8-B547EDA79BF5}"/>
              </a:ext>
            </a:extLst>
          </p:cNvPr>
          <p:cNvSpPr>
            <a:spLocks noGrp="1" noChangeArrowheads="1"/>
          </p:cNvSpPr>
          <p:nvPr>
            <p:ph type="ftr" sz="quarter" idx="11"/>
          </p:nvPr>
        </p:nvSpPr>
        <p:spPr>
          <a:xfrm>
            <a:off x="3009900" y="6248400"/>
            <a:ext cx="3175000" cy="457200"/>
          </a:xfrm>
          <a:ln/>
        </p:spPr>
        <p:txBody>
          <a:bodyPr/>
          <a:lstStyle>
            <a:lvl1pPr>
              <a:defRPr>
                <a:latin typeface="Candara" panose="020E0502030303020204" pitchFamily="34" charset="0"/>
              </a:defRPr>
            </a:lvl1pPr>
          </a:lstStyle>
          <a:p>
            <a:pPr>
              <a:defRPr/>
            </a:pPr>
            <a:r>
              <a:rPr lang="en-US" dirty="0"/>
              <a:t>Copyright © 2012-2020, Elsevier, Inc. Copyright © 2021-2022, </a:t>
            </a:r>
            <a:r>
              <a:rPr lang="en-US" dirty="0" err="1"/>
              <a:t>Wu-chun</a:t>
            </a:r>
            <a:r>
              <a:rPr lang="en-US" dirty="0"/>
              <a:t> Feng.</a:t>
            </a:r>
          </a:p>
        </p:txBody>
      </p:sp>
      <p:sp>
        <p:nvSpPr>
          <p:cNvPr id="6" name="Rectangle 6">
            <a:extLst>
              <a:ext uri="{FF2B5EF4-FFF2-40B4-BE49-F238E27FC236}">
                <a16:creationId xmlns:a16="http://schemas.microsoft.com/office/drawing/2014/main" id="{5BD24C7D-3FE6-0F47-BAE9-1778B48F1D7F}"/>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AF7B37B9-F025-1B45-A623-5702700F06F0}" type="slidenum">
              <a:rPr lang="en-US" altLang="en-US" smtClean="0"/>
              <a:pPr/>
              <a:t>‹#›</a:t>
            </a:fld>
            <a:endParaRPr lang="en-US" altLang="en-US"/>
          </a:p>
        </p:txBody>
      </p:sp>
    </p:spTree>
    <p:extLst>
      <p:ext uri="{BB962C8B-B14F-4D97-AF65-F5344CB8AC3E}">
        <p14:creationId xmlns:p14="http://schemas.microsoft.com/office/powerpoint/2010/main" val="504047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8382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8382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3712380-D250-5B4B-86E3-B0BA22D4E52A}"/>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5" name="Rectangle 5">
            <a:extLst>
              <a:ext uri="{FF2B5EF4-FFF2-40B4-BE49-F238E27FC236}">
                <a16:creationId xmlns:a16="http://schemas.microsoft.com/office/drawing/2014/main" id="{DE4CE66B-026D-9646-8D1C-9AF86943E9CF}"/>
              </a:ext>
            </a:extLst>
          </p:cNvPr>
          <p:cNvSpPr>
            <a:spLocks noGrp="1" noChangeArrowheads="1"/>
          </p:cNvSpPr>
          <p:nvPr>
            <p:ph type="ftr" sz="quarter" idx="11"/>
          </p:nvPr>
        </p:nvSpPr>
        <p:spPr>
          <a:xfrm>
            <a:off x="2997200" y="6248400"/>
            <a:ext cx="3149600" cy="457200"/>
          </a:xfrm>
          <a:ln/>
        </p:spPr>
        <p:txBody>
          <a:bodyPr/>
          <a:lstStyle>
            <a:lvl1pPr>
              <a:defRPr>
                <a:latin typeface="Candara" panose="020E0502030303020204" pitchFamily="34" charset="0"/>
              </a:defRPr>
            </a:lvl1pPr>
          </a:lstStyle>
          <a:p>
            <a:pPr>
              <a:defRPr/>
            </a:pPr>
            <a:r>
              <a:rPr lang="en-US" dirty="0"/>
              <a:t>Copyright © 2012-2020, Elsevier, Inc. Copyright © 2021-2022, </a:t>
            </a:r>
            <a:r>
              <a:rPr lang="en-US" dirty="0" err="1"/>
              <a:t>Wu-chun</a:t>
            </a:r>
            <a:r>
              <a:rPr lang="en-US" dirty="0"/>
              <a:t> Feng.</a:t>
            </a:r>
          </a:p>
        </p:txBody>
      </p:sp>
      <p:sp>
        <p:nvSpPr>
          <p:cNvPr id="6" name="Rectangle 6">
            <a:extLst>
              <a:ext uri="{FF2B5EF4-FFF2-40B4-BE49-F238E27FC236}">
                <a16:creationId xmlns:a16="http://schemas.microsoft.com/office/drawing/2014/main" id="{94241018-A62C-1343-A33E-D3100F129134}"/>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08972E2F-9C78-A043-AD5A-422A1A30759F}" type="slidenum">
              <a:rPr lang="en-US" altLang="en-US" smtClean="0"/>
              <a:pPr/>
              <a:t>‹#›</a:t>
            </a:fld>
            <a:endParaRPr lang="en-US" altLang="en-US"/>
          </a:p>
        </p:txBody>
      </p:sp>
    </p:spTree>
    <p:extLst>
      <p:ext uri="{BB962C8B-B14F-4D97-AF65-F5344CB8AC3E}">
        <p14:creationId xmlns:p14="http://schemas.microsoft.com/office/powerpoint/2010/main" val="1249218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dgm">
  <p:cSld name="Title and Diagram or Organization Chart">
    <p:spTree>
      <p:nvGrpSpPr>
        <p:cNvPr id="1" name=""/>
        <p:cNvGrpSpPr/>
        <p:nvPr/>
      </p:nvGrpSpPr>
      <p:grpSpPr>
        <a:xfrm>
          <a:off x="0" y="0"/>
          <a:ext cx="0" cy="0"/>
          <a:chOff x="0" y="0"/>
          <a:chExt cx="0" cy="0"/>
        </a:xfrm>
      </p:grpSpPr>
      <p:sp>
        <p:nvSpPr>
          <p:cNvPr id="9" name="Line 12">
            <a:extLst>
              <a:ext uri="{FF2B5EF4-FFF2-40B4-BE49-F238E27FC236}">
                <a16:creationId xmlns:a16="http://schemas.microsoft.com/office/drawing/2014/main" id="{BD75EC00-4517-2F41-85B0-7E230A07182C}"/>
              </a:ext>
            </a:extLst>
          </p:cNvPr>
          <p:cNvSpPr>
            <a:spLocks noChangeShapeType="1"/>
          </p:cNvSpPr>
          <p:nvPr/>
        </p:nvSpPr>
        <p:spPr bwMode="auto">
          <a:xfrm>
            <a:off x="228600" y="6553200"/>
            <a:ext cx="29718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itle 1"/>
          <p:cNvSpPr>
            <a:spLocks noGrp="1"/>
          </p:cNvSpPr>
          <p:nvPr>
            <p:ph type="title"/>
          </p:nvPr>
        </p:nvSpPr>
        <p:spPr>
          <a:xfrm>
            <a:off x="611188" y="115888"/>
            <a:ext cx="8281987" cy="701675"/>
          </a:xfrm>
        </p:spPr>
        <p:txBody>
          <a:bodyPr/>
          <a:lstStyle/>
          <a:p>
            <a:r>
              <a:rPr lang="en-US"/>
              <a:t>Click to edit Master title style</a:t>
            </a:r>
          </a:p>
        </p:txBody>
      </p:sp>
      <p:sp>
        <p:nvSpPr>
          <p:cNvPr id="3" name="SmartArt Placeholder 2"/>
          <p:cNvSpPr>
            <a:spLocks noGrp="1"/>
          </p:cNvSpPr>
          <p:nvPr>
            <p:ph type="dgm" idx="1"/>
          </p:nvPr>
        </p:nvSpPr>
        <p:spPr>
          <a:xfrm>
            <a:off x="684213" y="1125538"/>
            <a:ext cx="8270875" cy="5111750"/>
          </a:xfrm>
        </p:spPr>
        <p:txBody>
          <a:bodyPr/>
          <a:lstStyle/>
          <a:p>
            <a:pPr lvl="0"/>
            <a:endParaRPr lang="en-US" noProof="0"/>
          </a:p>
        </p:txBody>
      </p:sp>
      <p:sp>
        <p:nvSpPr>
          <p:cNvPr id="11" name="Footer Placeholder 3">
            <a:extLst>
              <a:ext uri="{FF2B5EF4-FFF2-40B4-BE49-F238E27FC236}">
                <a16:creationId xmlns:a16="http://schemas.microsoft.com/office/drawing/2014/main" id="{3938D051-5186-A049-BD1C-57EEB8710A78}"/>
              </a:ext>
            </a:extLst>
          </p:cNvPr>
          <p:cNvSpPr>
            <a:spLocks noGrp="1"/>
          </p:cNvSpPr>
          <p:nvPr>
            <p:ph type="ftr" sz="quarter" idx="10"/>
          </p:nvPr>
        </p:nvSpPr>
        <p:spPr>
          <a:xfrm>
            <a:off x="1042988" y="6381750"/>
            <a:ext cx="7272337" cy="358775"/>
          </a:xfrm>
        </p:spPr>
        <p:txBody>
          <a:bodyPr/>
          <a:lstStyle>
            <a:lvl1pPr>
              <a:defRPr smtClean="0">
                <a:latin typeface="Candara" panose="020E0502030303020204" pitchFamily="34" charset="0"/>
                <a:ea typeface="ＭＳ Ｐゴシック" panose="020B0600070205080204" pitchFamily="34" charset="-128"/>
              </a:defRPr>
            </a:lvl1pPr>
          </a:lstStyle>
          <a:p>
            <a:r>
              <a:rPr lang="en-AU" altLang="en-US"/>
              <a:t>Copyright © 2012-2020, Elsevier, Inc. Copyright © 2021-2022, Wu-chun Feng.</a:t>
            </a:r>
          </a:p>
        </p:txBody>
      </p:sp>
    </p:spTree>
    <p:extLst>
      <p:ext uri="{BB962C8B-B14F-4D97-AF65-F5344CB8AC3E}">
        <p14:creationId xmlns:p14="http://schemas.microsoft.com/office/powerpoint/2010/main" val="370997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a:solidFill>
                  <a:srgbClr val="941651"/>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748726BF-9777-7B4B-AA15-CC8D6EA0A28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2B378E8-0F32-AD4B-8914-3266817B6440}"/>
              </a:ext>
            </a:extLst>
          </p:cNvPr>
          <p:cNvSpPr>
            <a:spLocks noGrp="1" noChangeArrowheads="1"/>
          </p:cNvSpPr>
          <p:nvPr>
            <p:ph type="ftr" sz="quarter" idx="11"/>
          </p:nvPr>
        </p:nvSpPr>
        <p:spPr>
          <a:xfrm>
            <a:off x="3098800" y="6248400"/>
            <a:ext cx="3037840" cy="457200"/>
          </a:xfrm>
          <a:ln/>
        </p:spPr>
        <p:txBody>
          <a:bodyPr/>
          <a:lstStyle>
            <a:lvl1pPr>
              <a:defRPr>
                <a:latin typeface="Candara" panose="020E0502030303020204" pitchFamily="34" charset="0"/>
              </a:defRPr>
            </a:lvl1pPr>
          </a:lstStyle>
          <a:p>
            <a:pPr>
              <a:defRPr/>
            </a:pPr>
            <a:r>
              <a:rPr lang="en-US"/>
              <a:t>Copyright © 2012-2020, Elsevier, Inc. Copyright © 2021-2022, Wu-chun Feng.</a:t>
            </a:r>
            <a:endParaRPr lang="en-US" dirty="0"/>
          </a:p>
        </p:txBody>
      </p:sp>
      <p:sp>
        <p:nvSpPr>
          <p:cNvPr id="6" name="Rectangle 6">
            <a:extLst>
              <a:ext uri="{FF2B5EF4-FFF2-40B4-BE49-F238E27FC236}">
                <a16:creationId xmlns:a16="http://schemas.microsoft.com/office/drawing/2014/main" id="{DFBF7E6E-0C4D-174F-AD82-0ACE3FD8E72E}"/>
              </a:ext>
            </a:extLst>
          </p:cNvPr>
          <p:cNvSpPr>
            <a:spLocks noGrp="1" noChangeArrowheads="1"/>
          </p:cNvSpPr>
          <p:nvPr>
            <p:ph type="sldNum" sz="quarter" idx="12"/>
          </p:nvPr>
        </p:nvSpPr>
        <p:spPr>
          <a:ln/>
        </p:spPr>
        <p:txBody>
          <a:bodyPr/>
          <a:lstStyle>
            <a:lvl1pPr>
              <a:defRPr/>
            </a:lvl1pPr>
          </a:lstStyle>
          <a:p>
            <a:fld id="{6945A006-9FF0-194A-A485-0B71368BAB59}" type="slidenum">
              <a:rPr lang="en-US" altLang="en-US"/>
              <a:pPr/>
              <a:t>‹#›</a:t>
            </a:fld>
            <a:endParaRPr lang="en-US" altLang="en-US"/>
          </a:p>
        </p:txBody>
      </p:sp>
    </p:spTree>
    <p:extLst>
      <p:ext uri="{BB962C8B-B14F-4D97-AF65-F5344CB8AC3E}">
        <p14:creationId xmlns:p14="http://schemas.microsoft.com/office/powerpoint/2010/main" val="297288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AAD488D-877E-3242-AE63-1F1AFBE62C09}"/>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dirty="0"/>
          </a:p>
        </p:txBody>
      </p:sp>
      <p:sp>
        <p:nvSpPr>
          <p:cNvPr id="5" name="Rectangle 5">
            <a:extLst>
              <a:ext uri="{FF2B5EF4-FFF2-40B4-BE49-F238E27FC236}">
                <a16:creationId xmlns:a16="http://schemas.microsoft.com/office/drawing/2014/main" id="{24C2468D-6B72-094C-85D5-3203BBFF4D81}"/>
              </a:ext>
            </a:extLst>
          </p:cNvPr>
          <p:cNvSpPr>
            <a:spLocks noGrp="1" noChangeArrowheads="1"/>
          </p:cNvSpPr>
          <p:nvPr>
            <p:ph type="ftr" sz="quarter" idx="11"/>
          </p:nvPr>
        </p:nvSpPr>
        <p:spPr>
          <a:xfrm>
            <a:off x="3009900" y="6248400"/>
            <a:ext cx="3175000" cy="457200"/>
          </a:xfrm>
          <a:ln/>
        </p:spPr>
        <p:txBody>
          <a:bodyPr/>
          <a:lstStyle>
            <a:lvl1pPr>
              <a:defRPr>
                <a:latin typeface="Candara" panose="020E0502030303020204" pitchFamily="34" charset="0"/>
              </a:defRPr>
            </a:lvl1pPr>
          </a:lstStyle>
          <a:p>
            <a:pPr>
              <a:defRPr/>
            </a:pPr>
            <a:r>
              <a:rPr lang="en-US" dirty="0"/>
              <a:t>Copyright © 2012-2020, Elsevier, Inc. Copyright © 2021-2022, </a:t>
            </a:r>
            <a:r>
              <a:rPr lang="en-US" dirty="0" err="1"/>
              <a:t>Wu-chun</a:t>
            </a:r>
            <a:r>
              <a:rPr lang="en-US" dirty="0"/>
              <a:t> Feng.</a:t>
            </a:r>
          </a:p>
        </p:txBody>
      </p:sp>
      <p:sp>
        <p:nvSpPr>
          <p:cNvPr id="6" name="Rectangle 6">
            <a:extLst>
              <a:ext uri="{FF2B5EF4-FFF2-40B4-BE49-F238E27FC236}">
                <a16:creationId xmlns:a16="http://schemas.microsoft.com/office/drawing/2014/main" id="{709C77C1-E54D-4749-8894-332D61B79137}"/>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65A91E63-9F1A-0242-8107-D3284F43A95E}" type="slidenum">
              <a:rPr lang="en-US" altLang="en-US" smtClean="0"/>
              <a:pPr/>
              <a:t>‹#›</a:t>
            </a:fld>
            <a:endParaRPr lang="en-US" altLang="en-US"/>
          </a:p>
        </p:txBody>
      </p:sp>
    </p:spTree>
    <p:extLst>
      <p:ext uri="{BB962C8B-B14F-4D97-AF65-F5344CB8AC3E}">
        <p14:creationId xmlns:p14="http://schemas.microsoft.com/office/powerpoint/2010/main" val="407546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00480"/>
            <a:ext cx="3810000" cy="502412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00480"/>
            <a:ext cx="3810000" cy="502412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4EECD47E-75A7-7841-AF30-7BDA7DEAB934}"/>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6" name="Rectangle 5">
            <a:extLst>
              <a:ext uri="{FF2B5EF4-FFF2-40B4-BE49-F238E27FC236}">
                <a16:creationId xmlns:a16="http://schemas.microsoft.com/office/drawing/2014/main" id="{F57AACC3-A30A-3548-8A16-273A59953739}"/>
              </a:ext>
            </a:extLst>
          </p:cNvPr>
          <p:cNvSpPr>
            <a:spLocks noGrp="1" noChangeArrowheads="1"/>
          </p:cNvSpPr>
          <p:nvPr>
            <p:ph type="ftr" sz="quarter" idx="11"/>
          </p:nvPr>
        </p:nvSpPr>
        <p:spPr>
          <a:xfrm>
            <a:off x="2997200" y="6248400"/>
            <a:ext cx="3111500" cy="457200"/>
          </a:xfrm>
          <a:ln/>
        </p:spPr>
        <p:txBody>
          <a:bodyPr/>
          <a:lstStyle>
            <a:lvl1pPr>
              <a:defRPr>
                <a:latin typeface="Candara" panose="020E0502030303020204" pitchFamily="34" charset="0"/>
              </a:defRPr>
            </a:lvl1pPr>
          </a:lstStyle>
          <a:p>
            <a:pPr>
              <a:defRPr/>
            </a:pPr>
            <a:r>
              <a:rPr lang="en-US" dirty="0"/>
              <a:t>Copyright © 2012-2020, Elsevier, Inc. Copyright © 2021-2022, </a:t>
            </a:r>
            <a:r>
              <a:rPr lang="en-US" dirty="0" err="1"/>
              <a:t>Wu-chun</a:t>
            </a:r>
            <a:r>
              <a:rPr lang="en-US" dirty="0"/>
              <a:t> Feng.</a:t>
            </a:r>
          </a:p>
        </p:txBody>
      </p:sp>
      <p:sp>
        <p:nvSpPr>
          <p:cNvPr id="7" name="Rectangle 6">
            <a:extLst>
              <a:ext uri="{FF2B5EF4-FFF2-40B4-BE49-F238E27FC236}">
                <a16:creationId xmlns:a16="http://schemas.microsoft.com/office/drawing/2014/main" id="{099DABD0-3C38-0E42-A63E-5A1B339C9A86}"/>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B5A7D503-690B-C944-BB3A-0749E0EF6FFD}" type="slidenum">
              <a:rPr lang="en-US" altLang="en-US" smtClean="0"/>
              <a:pPr/>
              <a:t>‹#›</a:t>
            </a:fld>
            <a:endParaRPr lang="en-US" altLang="en-US"/>
          </a:p>
        </p:txBody>
      </p:sp>
    </p:spTree>
    <p:extLst>
      <p:ext uri="{BB962C8B-B14F-4D97-AF65-F5344CB8AC3E}">
        <p14:creationId xmlns:p14="http://schemas.microsoft.com/office/powerpoint/2010/main" val="3991077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0C3A0CC-DF1A-8943-A256-4FAE6F511CB2}"/>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8" name="Rectangle 5">
            <a:extLst>
              <a:ext uri="{FF2B5EF4-FFF2-40B4-BE49-F238E27FC236}">
                <a16:creationId xmlns:a16="http://schemas.microsoft.com/office/drawing/2014/main" id="{E48FF7FF-CA57-0E4F-873A-333445F92333}"/>
              </a:ext>
            </a:extLst>
          </p:cNvPr>
          <p:cNvSpPr>
            <a:spLocks noGrp="1" noChangeArrowheads="1"/>
          </p:cNvSpPr>
          <p:nvPr>
            <p:ph type="ftr" sz="quarter" idx="11"/>
          </p:nvPr>
        </p:nvSpPr>
        <p:spPr>
          <a:xfrm>
            <a:off x="3035300" y="6248400"/>
            <a:ext cx="3086100" cy="457200"/>
          </a:xfrm>
          <a:ln/>
        </p:spPr>
        <p:txBody>
          <a:bodyPr/>
          <a:lstStyle>
            <a:lvl1pPr>
              <a:defRPr>
                <a:latin typeface="Candara" panose="020E0502030303020204" pitchFamily="34" charset="0"/>
              </a:defRPr>
            </a:lvl1pPr>
          </a:lstStyle>
          <a:p>
            <a:pPr>
              <a:defRPr/>
            </a:pPr>
            <a:r>
              <a:rPr lang="en-US" dirty="0"/>
              <a:t>Copyright © 2012-2020, Elsevier, Inc. Copyright © 2021-2022, </a:t>
            </a:r>
            <a:r>
              <a:rPr lang="en-US" dirty="0" err="1"/>
              <a:t>Wu-chun</a:t>
            </a:r>
            <a:r>
              <a:rPr lang="en-US" dirty="0"/>
              <a:t> Feng.</a:t>
            </a:r>
          </a:p>
        </p:txBody>
      </p:sp>
      <p:sp>
        <p:nvSpPr>
          <p:cNvPr id="9" name="Rectangle 6">
            <a:extLst>
              <a:ext uri="{FF2B5EF4-FFF2-40B4-BE49-F238E27FC236}">
                <a16:creationId xmlns:a16="http://schemas.microsoft.com/office/drawing/2014/main" id="{533D9C4C-4A92-9841-87B3-8B6F75DE4A63}"/>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E47C8982-1612-4045-86E9-9B2EE0012FFE}" type="slidenum">
              <a:rPr lang="en-US" altLang="en-US" smtClean="0"/>
              <a:pPr/>
              <a:t>‹#›</a:t>
            </a:fld>
            <a:endParaRPr lang="en-US" altLang="en-US"/>
          </a:p>
        </p:txBody>
      </p:sp>
    </p:spTree>
    <p:extLst>
      <p:ext uri="{BB962C8B-B14F-4D97-AF65-F5344CB8AC3E}">
        <p14:creationId xmlns:p14="http://schemas.microsoft.com/office/powerpoint/2010/main" val="3266240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D3D90B4-19D8-B148-9BDC-CA1CDB031094}"/>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4" name="Rectangle 5">
            <a:extLst>
              <a:ext uri="{FF2B5EF4-FFF2-40B4-BE49-F238E27FC236}">
                <a16:creationId xmlns:a16="http://schemas.microsoft.com/office/drawing/2014/main" id="{E6B2D1B3-DE5C-D444-B2B2-019F8E61D517}"/>
              </a:ext>
            </a:extLst>
          </p:cNvPr>
          <p:cNvSpPr>
            <a:spLocks noGrp="1" noChangeArrowheads="1"/>
          </p:cNvSpPr>
          <p:nvPr>
            <p:ph type="ftr" sz="quarter" idx="11"/>
          </p:nvPr>
        </p:nvSpPr>
        <p:spPr>
          <a:xfrm>
            <a:off x="3009900" y="6248400"/>
            <a:ext cx="3162300" cy="457200"/>
          </a:xfrm>
          <a:ln/>
        </p:spPr>
        <p:txBody>
          <a:bodyPr/>
          <a:lstStyle>
            <a:lvl1pPr>
              <a:defRPr>
                <a:latin typeface="Candara" panose="020E0502030303020204" pitchFamily="34" charset="0"/>
              </a:defRPr>
            </a:lvl1pPr>
          </a:lstStyle>
          <a:p>
            <a:pPr>
              <a:defRPr/>
            </a:pPr>
            <a:r>
              <a:rPr lang="en-US" dirty="0"/>
              <a:t>Copyright © 2012-2020, Elsevier, Inc. Copyright © 2021-2022, </a:t>
            </a:r>
            <a:r>
              <a:rPr lang="en-US" dirty="0" err="1"/>
              <a:t>Wu-chun</a:t>
            </a:r>
            <a:r>
              <a:rPr lang="en-US" dirty="0"/>
              <a:t> Feng.</a:t>
            </a:r>
          </a:p>
        </p:txBody>
      </p:sp>
      <p:sp>
        <p:nvSpPr>
          <p:cNvPr id="5" name="Rectangle 6">
            <a:extLst>
              <a:ext uri="{FF2B5EF4-FFF2-40B4-BE49-F238E27FC236}">
                <a16:creationId xmlns:a16="http://schemas.microsoft.com/office/drawing/2014/main" id="{075FCE34-1689-9043-971A-4D8DC11B9380}"/>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39EB2DAC-ACFA-1E49-A481-30B4A92DF11E}" type="slidenum">
              <a:rPr lang="en-US" altLang="en-US" smtClean="0"/>
              <a:pPr/>
              <a:t>‹#›</a:t>
            </a:fld>
            <a:endParaRPr lang="en-US" altLang="en-US"/>
          </a:p>
        </p:txBody>
      </p:sp>
    </p:spTree>
    <p:extLst>
      <p:ext uri="{BB962C8B-B14F-4D97-AF65-F5344CB8AC3E}">
        <p14:creationId xmlns:p14="http://schemas.microsoft.com/office/powerpoint/2010/main" val="3977041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CCD6B52-3455-3F4E-BACF-75E2067A5D0B}"/>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3" name="Rectangle 5">
            <a:extLst>
              <a:ext uri="{FF2B5EF4-FFF2-40B4-BE49-F238E27FC236}">
                <a16:creationId xmlns:a16="http://schemas.microsoft.com/office/drawing/2014/main" id="{8899109E-DE65-0F4D-BACB-7BA1C90029C1}"/>
              </a:ext>
            </a:extLst>
          </p:cNvPr>
          <p:cNvSpPr>
            <a:spLocks noGrp="1" noChangeArrowheads="1"/>
          </p:cNvSpPr>
          <p:nvPr>
            <p:ph type="ftr" sz="quarter" idx="11"/>
          </p:nvPr>
        </p:nvSpPr>
        <p:spPr>
          <a:xfrm>
            <a:off x="3048000" y="6248400"/>
            <a:ext cx="3136900" cy="457200"/>
          </a:xfrm>
          <a:ln/>
        </p:spPr>
        <p:txBody>
          <a:bodyPr/>
          <a:lstStyle>
            <a:lvl1pPr>
              <a:defRPr>
                <a:latin typeface="Candara" panose="020E0502030303020204" pitchFamily="34" charset="0"/>
              </a:defRPr>
            </a:lvl1pPr>
          </a:lstStyle>
          <a:p>
            <a:pPr>
              <a:defRPr/>
            </a:pPr>
            <a:r>
              <a:rPr lang="en-US" dirty="0"/>
              <a:t>Copyright © 2012-2020, Elsevier, Inc. Copyright © 2021-2022, </a:t>
            </a:r>
            <a:r>
              <a:rPr lang="en-US" dirty="0" err="1"/>
              <a:t>Wu-chun</a:t>
            </a:r>
            <a:r>
              <a:rPr lang="en-US" dirty="0"/>
              <a:t> Feng.</a:t>
            </a:r>
          </a:p>
        </p:txBody>
      </p:sp>
      <p:sp>
        <p:nvSpPr>
          <p:cNvPr id="4" name="Rectangle 6">
            <a:extLst>
              <a:ext uri="{FF2B5EF4-FFF2-40B4-BE49-F238E27FC236}">
                <a16:creationId xmlns:a16="http://schemas.microsoft.com/office/drawing/2014/main" id="{717CFA02-F157-1346-88E7-EF4C59DF369C}"/>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DFBADBF0-1886-4A49-A4AD-54FAFAFA2C2A}" type="slidenum">
              <a:rPr lang="en-US" altLang="en-US" smtClean="0"/>
              <a:pPr/>
              <a:t>‹#›</a:t>
            </a:fld>
            <a:endParaRPr lang="en-US" altLang="en-US"/>
          </a:p>
        </p:txBody>
      </p:sp>
    </p:spTree>
    <p:extLst>
      <p:ext uri="{BB962C8B-B14F-4D97-AF65-F5344CB8AC3E}">
        <p14:creationId xmlns:p14="http://schemas.microsoft.com/office/powerpoint/2010/main" val="193882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129F0EE-3B88-2F47-B7A6-97DAE4FD55DF}"/>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6" name="Rectangle 5">
            <a:extLst>
              <a:ext uri="{FF2B5EF4-FFF2-40B4-BE49-F238E27FC236}">
                <a16:creationId xmlns:a16="http://schemas.microsoft.com/office/drawing/2014/main" id="{B658DA12-3038-9044-9CA1-E653DB971840}"/>
              </a:ext>
            </a:extLst>
          </p:cNvPr>
          <p:cNvSpPr>
            <a:spLocks noGrp="1" noChangeArrowheads="1"/>
          </p:cNvSpPr>
          <p:nvPr>
            <p:ph type="ftr" sz="quarter" idx="11"/>
          </p:nvPr>
        </p:nvSpPr>
        <p:spPr>
          <a:xfrm>
            <a:off x="3022600" y="6248400"/>
            <a:ext cx="3111500" cy="457200"/>
          </a:xfrm>
          <a:ln/>
        </p:spPr>
        <p:txBody>
          <a:bodyPr/>
          <a:lstStyle>
            <a:lvl1pPr>
              <a:defRPr>
                <a:latin typeface="Candara" panose="020E0502030303020204" pitchFamily="34" charset="0"/>
              </a:defRPr>
            </a:lvl1pPr>
          </a:lstStyle>
          <a:p>
            <a:pPr>
              <a:defRPr/>
            </a:pPr>
            <a:r>
              <a:rPr lang="en-US" dirty="0"/>
              <a:t>Copyright © 2012-2020, Elsevier, Inc. Copyright © 2021-2022, </a:t>
            </a:r>
            <a:r>
              <a:rPr lang="en-US" dirty="0" err="1"/>
              <a:t>Wu-chun</a:t>
            </a:r>
            <a:r>
              <a:rPr lang="en-US" dirty="0"/>
              <a:t> Feng.</a:t>
            </a:r>
          </a:p>
        </p:txBody>
      </p:sp>
      <p:sp>
        <p:nvSpPr>
          <p:cNvPr id="7" name="Rectangle 6">
            <a:extLst>
              <a:ext uri="{FF2B5EF4-FFF2-40B4-BE49-F238E27FC236}">
                <a16:creationId xmlns:a16="http://schemas.microsoft.com/office/drawing/2014/main" id="{A5043E5A-DA57-2E42-9653-13589F6DB370}"/>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5A4E0703-9B05-5D46-BF2C-03F8BC35EA1D}" type="slidenum">
              <a:rPr lang="en-US" altLang="en-US" smtClean="0"/>
              <a:pPr/>
              <a:t>‹#›</a:t>
            </a:fld>
            <a:endParaRPr lang="en-US" altLang="en-US"/>
          </a:p>
        </p:txBody>
      </p:sp>
    </p:spTree>
    <p:extLst>
      <p:ext uri="{BB962C8B-B14F-4D97-AF65-F5344CB8AC3E}">
        <p14:creationId xmlns:p14="http://schemas.microsoft.com/office/powerpoint/2010/main" val="4252509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4D12DE5-120C-D847-A35B-E5EA0F31A9FE}"/>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6" name="Rectangle 5">
            <a:extLst>
              <a:ext uri="{FF2B5EF4-FFF2-40B4-BE49-F238E27FC236}">
                <a16:creationId xmlns:a16="http://schemas.microsoft.com/office/drawing/2014/main" id="{DF4C5AD5-9111-1D4A-BDB0-F22B88A47250}"/>
              </a:ext>
            </a:extLst>
          </p:cNvPr>
          <p:cNvSpPr>
            <a:spLocks noGrp="1" noChangeArrowheads="1"/>
          </p:cNvSpPr>
          <p:nvPr>
            <p:ph type="ftr" sz="quarter" idx="11"/>
          </p:nvPr>
        </p:nvSpPr>
        <p:spPr>
          <a:xfrm>
            <a:off x="3060700" y="6248400"/>
            <a:ext cx="3098800" cy="457200"/>
          </a:xfrm>
          <a:ln/>
        </p:spPr>
        <p:txBody>
          <a:bodyPr/>
          <a:lstStyle>
            <a:lvl1pPr>
              <a:defRPr>
                <a:latin typeface="Candara" panose="020E0502030303020204" pitchFamily="34" charset="0"/>
              </a:defRPr>
            </a:lvl1pPr>
          </a:lstStyle>
          <a:p>
            <a:pPr>
              <a:defRPr/>
            </a:pPr>
            <a:r>
              <a:rPr lang="en-US" dirty="0"/>
              <a:t>Copyright © 2012-2020, Elsevier, Inc. Copyright © 2021-2022, </a:t>
            </a:r>
            <a:r>
              <a:rPr lang="en-US" dirty="0" err="1"/>
              <a:t>Wu-chun</a:t>
            </a:r>
            <a:r>
              <a:rPr lang="en-US" dirty="0"/>
              <a:t> Feng.</a:t>
            </a:r>
          </a:p>
        </p:txBody>
      </p:sp>
      <p:sp>
        <p:nvSpPr>
          <p:cNvPr id="7" name="Rectangle 6">
            <a:extLst>
              <a:ext uri="{FF2B5EF4-FFF2-40B4-BE49-F238E27FC236}">
                <a16:creationId xmlns:a16="http://schemas.microsoft.com/office/drawing/2014/main" id="{2755D287-ECB6-0D4A-ABE2-EFF4AA8212E0}"/>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4015E9CF-C40C-8F4B-AD87-E855A5A0F58A}" type="slidenum">
              <a:rPr lang="en-US" altLang="en-US" smtClean="0"/>
              <a:pPr/>
              <a:t>‹#›</a:t>
            </a:fld>
            <a:endParaRPr lang="en-US" altLang="en-US"/>
          </a:p>
        </p:txBody>
      </p:sp>
    </p:spTree>
    <p:extLst>
      <p:ext uri="{BB962C8B-B14F-4D97-AF65-F5344CB8AC3E}">
        <p14:creationId xmlns:p14="http://schemas.microsoft.com/office/powerpoint/2010/main" val="722348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5">
            <a:extLst>
              <a:ext uri="{FF2B5EF4-FFF2-40B4-BE49-F238E27FC236}">
                <a16:creationId xmlns:a16="http://schemas.microsoft.com/office/drawing/2014/main" id="{473DD40B-F209-0845-ABC2-39F190F2B1EA}"/>
              </a:ext>
            </a:extLst>
          </p:cNvPr>
          <p:cNvPicPr>
            <a:picLocks noChangeAspect="1" noChangeArrowheads="1"/>
          </p:cNvPicPr>
          <p:nvPr userDrawn="1"/>
        </p:nvPicPr>
        <p:blipFill>
          <a:blip r:embed="rId14">
            <a:alphaModFix amt="2000"/>
          </a:blip>
          <a:srcRect l="14400"/>
          <a:stretch>
            <a:fillRect/>
          </a:stretch>
        </p:blipFill>
        <p:spPr bwMode="auto">
          <a:xfrm>
            <a:off x="4" y="152400"/>
            <a:ext cx="5478463" cy="6400800"/>
          </a:xfrm>
          <a:prstGeom prst="rect">
            <a:avLst/>
          </a:prstGeom>
          <a:noFill/>
          <a:ln w="9525">
            <a:noFill/>
            <a:miter lim="800000"/>
            <a:headEnd/>
            <a:tailEnd/>
          </a:ln>
        </p:spPr>
      </p:pic>
      <p:sp>
        <p:nvSpPr>
          <p:cNvPr id="1026" name="Rectangle 2">
            <a:extLst>
              <a:ext uri="{FF2B5EF4-FFF2-40B4-BE49-F238E27FC236}">
                <a16:creationId xmlns:a16="http://schemas.microsoft.com/office/drawing/2014/main" id="{188C69CA-3345-4040-B3DB-147E553DF087}"/>
              </a:ext>
            </a:extLst>
          </p:cNvPr>
          <p:cNvSpPr>
            <a:spLocks noGrp="1" noChangeArrowheads="1"/>
          </p:cNvSpPr>
          <p:nvPr>
            <p:ph type="title"/>
          </p:nvPr>
        </p:nvSpPr>
        <p:spPr bwMode="auto">
          <a:xfrm>
            <a:off x="685800" y="37084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9BFFFFA7-D2AA-0A4D-B2C7-B02D9708180D}"/>
              </a:ext>
            </a:extLst>
          </p:cNvPr>
          <p:cNvSpPr>
            <a:spLocks noGrp="1" noChangeArrowheads="1"/>
          </p:cNvSpPr>
          <p:nvPr>
            <p:ph type="body" idx="1"/>
          </p:nvPr>
        </p:nvSpPr>
        <p:spPr bwMode="auto">
          <a:xfrm>
            <a:off x="685800" y="1229360"/>
            <a:ext cx="777240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a:extLst>
              <a:ext uri="{FF2B5EF4-FFF2-40B4-BE49-F238E27FC236}">
                <a16:creationId xmlns:a16="http://schemas.microsoft.com/office/drawing/2014/main" id="{8BD7E02A-5913-6741-8546-89B14AC0DECD}"/>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128"/>
                <a:cs typeface="ＭＳ Ｐゴシック" charset="-128"/>
              </a:defRPr>
            </a:lvl1pPr>
          </a:lstStyle>
          <a:p>
            <a:pPr>
              <a:defRPr/>
            </a:pPr>
            <a:endParaRPr lang="en-US"/>
          </a:p>
        </p:txBody>
      </p:sp>
      <p:sp>
        <p:nvSpPr>
          <p:cNvPr id="1029" name="Rectangle 5">
            <a:extLst>
              <a:ext uri="{FF2B5EF4-FFF2-40B4-BE49-F238E27FC236}">
                <a16:creationId xmlns:a16="http://schemas.microsoft.com/office/drawing/2014/main" id="{5EA700B3-0D15-4F44-BA9F-3BCB2DBDB195}"/>
              </a:ext>
            </a:extLst>
          </p:cNvPr>
          <p:cNvSpPr>
            <a:spLocks noGrp="1" noChangeArrowheads="1"/>
          </p:cNvSpPr>
          <p:nvPr>
            <p:ph type="ftr" sz="quarter" idx="3"/>
          </p:nvPr>
        </p:nvSpPr>
        <p:spPr bwMode="auto">
          <a:xfrm>
            <a:off x="3047999" y="6248400"/>
            <a:ext cx="3108961"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atin typeface="Candara" panose="020E0502030303020204" pitchFamily="34" charset="0"/>
                <a:ea typeface="ＭＳ Ｐゴシック" charset="-128"/>
                <a:cs typeface="Candara" panose="020E0502030303020204" pitchFamily="34" charset="0"/>
              </a:defRPr>
            </a:lvl1pPr>
          </a:lstStyle>
          <a:p>
            <a:pPr>
              <a:defRPr/>
            </a:pPr>
            <a:r>
              <a:rPr lang="en-US"/>
              <a:t>Copyright © 2012-2020, Elsevier, Inc. Copyright © 2021-2022, Wu-chun Feng.</a:t>
            </a:r>
            <a:endParaRPr lang="en-US" dirty="0"/>
          </a:p>
        </p:txBody>
      </p:sp>
      <p:sp>
        <p:nvSpPr>
          <p:cNvPr id="1030" name="Rectangle 6">
            <a:extLst>
              <a:ext uri="{FF2B5EF4-FFF2-40B4-BE49-F238E27FC236}">
                <a16:creationId xmlns:a16="http://schemas.microsoft.com/office/drawing/2014/main" id="{2E06F629-B182-A046-81C8-A06C9FD3E8D3}"/>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fld id="{9CA5E315-E011-7F4F-94B1-34E0E8310B2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40"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41" r:id="rId12"/>
  </p:sldLayoutIdLst>
  <p:hf sldNum="0" hdr="0" ftr="0" dt="0"/>
  <p:txStyles>
    <p:titleStyle>
      <a:lvl1pPr algn="l" rtl="0" eaLnBrk="0" fontAlgn="base" hangingPunct="0">
        <a:spcBef>
          <a:spcPct val="0"/>
        </a:spcBef>
        <a:spcAft>
          <a:spcPct val="0"/>
        </a:spcAft>
        <a:defRPr sz="3200">
          <a:solidFill>
            <a:schemeClr val="tx2"/>
          </a:solidFill>
          <a:latin typeface="Candara" panose="020E0502030303020204" pitchFamily="34" charset="0"/>
          <a:ea typeface="+mj-ea"/>
          <a:cs typeface="+mj-cs"/>
        </a:defRPr>
      </a:lvl1pPr>
      <a:lvl2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2pPr>
      <a:lvl3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3pPr>
      <a:lvl4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4pPr>
      <a:lvl5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5pPr>
      <a:lvl6pPr marL="4572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6pPr>
      <a:lvl7pPr marL="9144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7pPr>
      <a:lvl8pPr marL="13716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8pPr>
      <a:lvl9pPr marL="18288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9pPr>
    </p:titleStyle>
    <p:bodyStyle>
      <a:lvl1pPr marL="342900" indent="-342900" algn="l" rtl="0" eaLnBrk="0" fontAlgn="base" hangingPunct="0">
        <a:spcBef>
          <a:spcPct val="20000"/>
        </a:spcBef>
        <a:spcAft>
          <a:spcPct val="0"/>
        </a:spcAft>
        <a:buChar char="•"/>
        <a:defRPr sz="2400">
          <a:solidFill>
            <a:schemeClr val="tx1"/>
          </a:solidFill>
          <a:latin typeface="Candara" panose="020E0502030303020204" pitchFamily="34" charset="0"/>
          <a:ea typeface="+mn-ea"/>
          <a:cs typeface="+mn-cs"/>
        </a:defRPr>
      </a:lvl1pPr>
      <a:lvl2pPr marL="742950" indent="-285750" algn="l" rtl="0" eaLnBrk="0" fontAlgn="base" hangingPunct="0">
        <a:spcBef>
          <a:spcPct val="20000"/>
        </a:spcBef>
        <a:spcAft>
          <a:spcPct val="0"/>
        </a:spcAft>
        <a:buChar char="–"/>
        <a:defRPr sz="2000">
          <a:solidFill>
            <a:schemeClr val="tx1"/>
          </a:solidFill>
          <a:latin typeface="Candara" panose="020E0502030303020204" pitchFamily="34" charset="0"/>
          <a:ea typeface="+mn-ea"/>
        </a:defRPr>
      </a:lvl2pPr>
      <a:lvl3pPr marL="1143000" indent="-228600" algn="l" rtl="0" eaLnBrk="0" fontAlgn="base" hangingPunct="0">
        <a:spcBef>
          <a:spcPct val="20000"/>
        </a:spcBef>
        <a:spcAft>
          <a:spcPct val="0"/>
        </a:spcAft>
        <a:buChar char="•"/>
        <a:defRPr>
          <a:solidFill>
            <a:schemeClr val="bg1">
              <a:lumMod val="50000"/>
            </a:schemeClr>
          </a:solidFill>
          <a:latin typeface="Candara" panose="020E0502030303020204" pitchFamily="34" charset="0"/>
          <a:ea typeface="+mn-ea"/>
        </a:defRPr>
      </a:lvl3pPr>
      <a:lvl4pPr marL="1600200" indent="-228600" algn="l" rtl="0" eaLnBrk="0" fontAlgn="base" hangingPunct="0">
        <a:spcBef>
          <a:spcPct val="20000"/>
        </a:spcBef>
        <a:spcAft>
          <a:spcPct val="0"/>
        </a:spcAft>
        <a:buChar char="–"/>
        <a:defRPr>
          <a:solidFill>
            <a:srgbClr val="941651"/>
          </a:solidFill>
          <a:latin typeface="Candara" panose="020E0502030303020204" pitchFamily="34" charset="0"/>
          <a:ea typeface="+mn-ea"/>
        </a:defRPr>
      </a:lvl4pPr>
      <a:lvl5pPr marL="2057400" indent="-228600" algn="l" rtl="0" eaLnBrk="0" fontAlgn="base" hangingPunct="0">
        <a:spcBef>
          <a:spcPct val="20000"/>
        </a:spcBef>
        <a:spcAft>
          <a:spcPct val="0"/>
        </a:spcAft>
        <a:buChar char="»"/>
        <a:defRPr>
          <a:solidFill>
            <a:srgbClr val="FF9300"/>
          </a:solidFill>
          <a:latin typeface="Candara" panose="020E0502030303020204" pitchFamily="34" charset="0"/>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karlrupp.net/wp-content/uploads/2015/06/40-years-processor-trend.pn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karlrupp.net/wp-content/uploads/2015/06/40-years-processor-trend.p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americanscientist.org/article/computing-in-a-parallel-univers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gotw.ca/publications/concurrency-ddj.ht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1">
            <a:extLst>
              <a:ext uri="{FF2B5EF4-FFF2-40B4-BE49-F238E27FC236}">
                <a16:creationId xmlns:a16="http://schemas.microsoft.com/office/drawing/2014/main" id="{D01A7791-CC76-E94C-B1D5-2F1701029434}"/>
              </a:ext>
            </a:extLst>
          </p:cNvPr>
          <p:cNvSpPr>
            <a:spLocks noChangeArrowheads="1"/>
          </p:cNvSpPr>
          <p:nvPr/>
        </p:nvSpPr>
        <p:spPr bwMode="auto">
          <a:xfrm>
            <a:off x="2843213" y="1254125"/>
            <a:ext cx="13949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AU" altLang="en-US" dirty="0">
                <a:solidFill>
                  <a:srgbClr val="000099"/>
                </a:solidFill>
                <a:latin typeface="Candara" panose="020E0502030303020204" pitchFamily="34" charset="0"/>
              </a:rPr>
              <a:t>Chapter 1</a:t>
            </a:r>
            <a:endParaRPr lang="en-GB" altLang="en-US" dirty="0">
              <a:solidFill>
                <a:srgbClr val="000099"/>
              </a:solidFill>
              <a:latin typeface="Candara" panose="020E0502030303020204" pitchFamily="34" charset="0"/>
            </a:endParaRPr>
          </a:p>
        </p:txBody>
      </p:sp>
      <p:sp>
        <p:nvSpPr>
          <p:cNvPr id="16387" name="Rectangle 12">
            <a:extLst>
              <a:ext uri="{FF2B5EF4-FFF2-40B4-BE49-F238E27FC236}">
                <a16:creationId xmlns:a16="http://schemas.microsoft.com/office/drawing/2014/main" id="{35BB08A4-7EB4-8B46-A8D6-62795054E1AF}"/>
              </a:ext>
            </a:extLst>
          </p:cNvPr>
          <p:cNvSpPr>
            <a:spLocks noChangeArrowheads="1"/>
          </p:cNvSpPr>
          <p:nvPr/>
        </p:nvSpPr>
        <p:spPr bwMode="auto">
          <a:xfrm>
            <a:off x="2843213" y="2060575"/>
            <a:ext cx="583247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AU" altLang="en-US" dirty="0">
                <a:solidFill>
                  <a:srgbClr val="000099"/>
                </a:solidFill>
                <a:latin typeface="Candara" panose="020E0502030303020204" pitchFamily="34" charset="0"/>
              </a:rPr>
              <a:t>Fundamentals of Quantitative Design and Analysis</a:t>
            </a:r>
          </a:p>
          <a:p>
            <a:endParaRPr lang="en-AU" altLang="en-US" dirty="0">
              <a:solidFill>
                <a:srgbClr val="000099"/>
              </a:solidFill>
              <a:latin typeface="Candara" panose="020E0502030303020204" pitchFamily="34" charset="0"/>
            </a:endParaRPr>
          </a:p>
          <a:p>
            <a:r>
              <a:rPr lang="en-AU" altLang="en-US" dirty="0">
                <a:solidFill>
                  <a:srgbClr val="000099"/>
                </a:solidFill>
                <a:latin typeface="Candara" panose="020E0502030303020204" pitchFamily="34" charset="0"/>
              </a:rPr>
              <a:t>Part 1:  Overview</a:t>
            </a:r>
          </a:p>
        </p:txBody>
      </p:sp>
      <p:sp>
        <p:nvSpPr>
          <p:cNvPr id="16388" name="Text Box 13">
            <a:extLst>
              <a:ext uri="{FF2B5EF4-FFF2-40B4-BE49-F238E27FC236}">
                <a16:creationId xmlns:a16="http://schemas.microsoft.com/office/drawing/2014/main" id="{CB1934A5-7D3A-6D4D-B203-D65E8923C5B0}"/>
              </a:ext>
            </a:extLst>
          </p:cNvPr>
          <p:cNvSpPr txBox="1">
            <a:spLocks noChangeArrowheads="1"/>
          </p:cNvSpPr>
          <p:nvPr/>
        </p:nvSpPr>
        <p:spPr bwMode="auto">
          <a:xfrm>
            <a:off x="2789280" y="-56469"/>
            <a:ext cx="45020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800" dirty="0">
                <a:solidFill>
                  <a:schemeClr val="bg1"/>
                </a:solidFill>
                <a:latin typeface="Times New Roman" panose="02020603050405020304" pitchFamily="18" charset="0"/>
              </a:rPr>
              <a:t>Computer Architecture</a:t>
            </a:r>
          </a:p>
          <a:p>
            <a:pPr algn="ctr"/>
            <a:r>
              <a:rPr lang="en-US" altLang="en-US" sz="2000" dirty="0">
                <a:solidFill>
                  <a:schemeClr val="bg1"/>
                </a:solidFill>
              </a:rPr>
              <a:t>A Quantitative Approach, Sixth Edition</a:t>
            </a:r>
            <a:endParaRPr lang="en-GB" altLang="en-US" sz="2000" dirty="0">
              <a:solidFill>
                <a:schemeClr val="bg1"/>
              </a:solidFill>
            </a:endParaRPr>
          </a:p>
        </p:txBody>
      </p:sp>
      <p:sp>
        <p:nvSpPr>
          <p:cNvPr id="16389" name="TextBox 5">
            <a:extLst>
              <a:ext uri="{FF2B5EF4-FFF2-40B4-BE49-F238E27FC236}">
                <a16:creationId xmlns:a16="http://schemas.microsoft.com/office/drawing/2014/main" id="{F10AB834-51D8-D54B-991C-72A86D81DF51}"/>
              </a:ext>
            </a:extLst>
          </p:cNvPr>
          <p:cNvSpPr txBox="1">
            <a:spLocks noChangeArrowheads="1"/>
          </p:cNvSpPr>
          <p:nvPr/>
        </p:nvSpPr>
        <p:spPr bwMode="auto">
          <a:xfrm>
            <a:off x="1549400" y="3014663"/>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 name="TextBox 2">
            <a:extLst>
              <a:ext uri="{FF2B5EF4-FFF2-40B4-BE49-F238E27FC236}">
                <a16:creationId xmlns:a16="http://schemas.microsoft.com/office/drawing/2014/main" id="{93B3278C-6D96-1F4A-92E3-0A73948E3A1B}"/>
              </a:ext>
            </a:extLst>
          </p:cNvPr>
          <p:cNvSpPr txBox="1"/>
          <p:nvPr/>
        </p:nvSpPr>
        <p:spPr>
          <a:xfrm>
            <a:off x="3543300" y="4749496"/>
            <a:ext cx="5132388" cy="954107"/>
          </a:xfrm>
          <a:prstGeom prst="rect">
            <a:avLst/>
          </a:prstGeom>
          <a:noFill/>
        </p:spPr>
        <p:txBody>
          <a:bodyPr wrap="square" rtlCol="0">
            <a:spAutoFit/>
          </a:bodyPr>
          <a:lstStyle/>
          <a:p>
            <a:pPr>
              <a:tabLst>
                <a:tab pos="4852988" algn="r"/>
              </a:tabLst>
            </a:pPr>
            <a:r>
              <a:rPr lang="en-US" sz="1400" dirty="0">
                <a:solidFill>
                  <a:schemeClr val="bg2"/>
                </a:solidFill>
                <a:latin typeface="Candara" panose="020E0502030303020204" pitchFamily="34" charset="0"/>
              </a:rPr>
              <a:t>“I think it’s fair to say that personal computers have become the most empowering tool we’ve ever created. They’re tools of communication they’re tools of creativity, and they can be shaped by their user.” 	– Bill Gates, February 2004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D50462BE-58F4-FF45-A9A4-EB6B4AFC261A}"/>
              </a:ext>
            </a:extLst>
          </p:cNvPr>
          <p:cNvSpPr>
            <a:spLocks noGrp="1"/>
          </p:cNvSpPr>
          <p:nvPr>
            <p:ph type="title"/>
          </p:nvPr>
        </p:nvSpPr>
        <p:spPr/>
        <p:txBody>
          <a:bodyPr/>
          <a:lstStyle/>
          <a:p>
            <a:pPr eaLnBrk="1" hangingPunct="1"/>
            <a:r>
              <a:rPr lang="en-US" altLang="en-US" dirty="0"/>
              <a:t>Pipelining Requires ILP</a:t>
            </a:r>
          </a:p>
        </p:txBody>
      </p:sp>
      <p:sp>
        <p:nvSpPr>
          <p:cNvPr id="28674" name="Content Placeholder 2">
            <a:extLst>
              <a:ext uri="{FF2B5EF4-FFF2-40B4-BE49-F238E27FC236}">
                <a16:creationId xmlns:a16="http://schemas.microsoft.com/office/drawing/2014/main" id="{690AC077-4D74-484E-B9B7-2582C8F52B30}"/>
              </a:ext>
            </a:extLst>
          </p:cNvPr>
          <p:cNvSpPr>
            <a:spLocks noGrp="1"/>
          </p:cNvSpPr>
          <p:nvPr>
            <p:ph idx="1"/>
          </p:nvPr>
        </p:nvSpPr>
        <p:spPr>
          <a:xfrm>
            <a:off x="685799" y="1229360"/>
            <a:ext cx="7894530" cy="5095240"/>
          </a:xfrm>
        </p:spPr>
        <p:txBody>
          <a:bodyPr/>
          <a:lstStyle/>
          <a:p>
            <a:pPr eaLnBrk="1" hangingPunct="1"/>
            <a:r>
              <a:rPr lang="en-US" altLang="en-US" dirty="0"/>
              <a:t>Why does pipelining work?   </a:t>
            </a:r>
          </a:p>
          <a:p>
            <a:pPr eaLnBrk="1" hangingPunct="1"/>
            <a:r>
              <a:rPr lang="en-US" altLang="en-US" dirty="0"/>
              <a:t>Instruction-level parallelism (ILP)</a:t>
            </a:r>
          </a:p>
          <a:p>
            <a:pPr lvl="1" eaLnBrk="1" hangingPunct="1"/>
            <a:r>
              <a:rPr lang="en-US" altLang="en-US" dirty="0"/>
              <a:t>Non-trivial portions of program code are composed of sequences of instructions that can be reordered and executed in parallel without impacting the output of the program. </a:t>
            </a:r>
          </a:p>
          <a:p>
            <a:pPr eaLnBrk="1" hangingPunct="1"/>
            <a:endParaRPr lang="en-US" altLang="en-US" b="1" dirty="0"/>
          </a:p>
          <a:p>
            <a:pPr eaLnBrk="1" hangingPunct="1"/>
            <a:endParaRPr lang="en-US" altLang="en-US" b="1" dirty="0"/>
          </a:p>
          <a:p>
            <a:pPr eaLnBrk="1" hangingPunct="1"/>
            <a:endParaRPr lang="en-US" altLang="en-US" b="1" dirty="0"/>
          </a:p>
          <a:p>
            <a:pPr eaLnBrk="1" hangingPunct="1"/>
            <a:endParaRPr lang="en-US" altLang="en-US" b="1" dirty="0"/>
          </a:p>
          <a:p>
            <a:pPr eaLnBrk="1" hangingPunct="1"/>
            <a:endParaRPr lang="en-US" altLang="en-US" b="1" dirty="0"/>
          </a:p>
          <a:p>
            <a:pPr eaLnBrk="1" hangingPunct="1"/>
            <a:r>
              <a:rPr lang="en-US" altLang="en-US" dirty="0"/>
              <a:t>The pipeline allows multiple instructions to be </a:t>
            </a:r>
            <a:r>
              <a:rPr lang="ja-JP" altLang="en-US"/>
              <a:t>“</a:t>
            </a:r>
            <a:r>
              <a:rPr lang="en-US" altLang="ja-JP" dirty="0"/>
              <a:t>in-ﬂight</a:t>
            </a:r>
            <a:r>
              <a:rPr lang="ja-JP" altLang="en-US"/>
              <a:t>”</a:t>
            </a:r>
            <a:r>
              <a:rPr lang="en-US" altLang="ja-JP" dirty="0"/>
              <a:t> at any given time.</a:t>
            </a:r>
            <a:endParaRPr lang="en-US" altLang="en-US" dirty="0"/>
          </a:p>
        </p:txBody>
      </p:sp>
      <p:sp>
        <p:nvSpPr>
          <p:cNvPr id="28676" name="Text Box 5">
            <a:extLst>
              <a:ext uri="{FF2B5EF4-FFF2-40B4-BE49-F238E27FC236}">
                <a16:creationId xmlns:a16="http://schemas.microsoft.com/office/drawing/2014/main" id="{1DC138EB-0FAB-994F-9CC3-412A1222CB6F}"/>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Improving Performance</a:t>
            </a:r>
          </a:p>
        </p:txBody>
      </p:sp>
      <p:sp>
        <p:nvSpPr>
          <p:cNvPr id="2" name="Vertical Scroll 1">
            <a:extLst>
              <a:ext uri="{FF2B5EF4-FFF2-40B4-BE49-F238E27FC236}">
                <a16:creationId xmlns:a16="http://schemas.microsoft.com/office/drawing/2014/main" id="{253BA708-2EED-3343-BBD9-058F2C1434A7}"/>
              </a:ext>
            </a:extLst>
          </p:cNvPr>
          <p:cNvSpPr/>
          <p:nvPr/>
        </p:nvSpPr>
        <p:spPr bwMode="auto">
          <a:xfrm>
            <a:off x="2987040" y="3230880"/>
            <a:ext cx="2763520" cy="1828800"/>
          </a:xfrm>
          <a:prstGeom prst="verticalScrol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3716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700" dirty="0">
              <a:latin typeface="Consolas" panose="020B0609020204030204" pitchFamily="49" charset="0"/>
              <a:ea typeface="ＭＳ Ｐゴシック" pitchFamily="-65" charset="-128"/>
              <a:cs typeface="Consolas" panose="020B0609020204030204" pitchFamily="49"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onsolas" panose="020B0609020204030204" pitchFamily="49" charset="0"/>
                <a:ea typeface="ＭＳ Ｐゴシック" pitchFamily="-65" charset="-128"/>
                <a:cs typeface="Consolas" panose="020B0609020204030204" pitchFamily="49" charset="0"/>
              </a:rPr>
              <a:t>mov  ax, 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onsolas" panose="020B0609020204030204" pitchFamily="49" charset="0"/>
                <a:ea typeface="ＭＳ Ｐゴシック" pitchFamily="-65" charset="-128"/>
                <a:cs typeface="Consolas" panose="020B0609020204030204" pitchFamily="49" charset="0"/>
              </a:rPr>
              <a:t>mov  bx, 5</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onsolas" panose="020B0609020204030204" pitchFamily="49" charset="0"/>
                <a:ea typeface="ＭＳ Ｐゴシック" pitchFamily="-65" charset="-128"/>
                <a:cs typeface="Consolas" panose="020B0609020204030204" pitchFamily="49" charset="0"/>
              </a:rPr>
              <a:t>add  cx, ex, ex</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Consolas" panose="020B0609020204030204" pitchFamily="49" charset="0"/>
                <a:ea typeface="ＭＳ Ｐゴシック" pitchFamily="-65" charset="-128"/>
                <a:cs typeface="Consolas" panose="020B0609020204030204" pitchFamily="49" charset="0"/>
              </a:rPr>
              <a:t>mul</a:t>
            </a:r>
            <a:r>
              <a:rPr kumimoji="0" lang="en-US" sz="1600" b="0" i="0" u="none" strike="noStrike" cap="none" normalizeH="0" baseline="0" dirty="0">
                <a:ln>
                  <a:noFill/>
                </a:ln>
                <a:solidFill>
                  <a:schemeClr val="tx1"/>
                </a:solidFill>
                <a:effectLst/>
                <a:latin typeface="Consolas" panose="020B0609020204030204" pitchFamily="49" charset="0"/>
                <a:ea typeface="ＭＳ Ｐゴシック" pitchFamily="-65" charset="-128"/>
                <a:cs typeface="Consolas" panose="020B0609020204030204" pitchFamily="49" charset="0"/>
              </a:rPr>
              <a:t>  dx, ex, ex</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err="1">
                <a:latin typeface="Consolas" panose="020B0609020204030204" pitchFamily="49" charset="0"/>
                <a:ea typeface="ＭＳ Ｐゴシック" pitchFamily="-65" charset="-128"/>
                <a:cs typeface="Consolas" panose="020B0609020204030204" pitchFamily="49" charset="0"/>
              </a:rPr>
              <a:t>bne</a:t>
            </a:r>
            <a:r>
              <a:rPr lang="en-US" sz="1600" dirty="0">
                <a:latin typeface="Consolas" panose="020B0609020204030204" pitchFamily="49" charset="0"/>
                <a:ea typeface="ＭＳ Ｐゴシック" pitchFamily="-65" charset="-128"/>
                <a:cs typeface="Consolas" panose="020B0609020204030204" pitchFamily="49" charset="0"/>
              </a:rPr>
              <a:t>  cx, dx, label</a:t>
            </a:r>
            <a:endParaRPr kumimoji="0" lang="en-US" sz="1600" b="0" i="0" u="none" strike="noStrike" cap="none" normalizeH="0" baseline="0" dirty="0">
              <a:ln>
                <a:noFill/>
              </a:ln>
              <a:solidFill>
                <a:schemeClr val="tx1"/>
              </a:solidFill>
              <a:effectLst/>
              <a:latin typeface="Consolas" panose="020B0609020204030204" pitchFamily="49" charset="0"/>
              <a:ea typeface="ＭＳ Ｐゴシック" pitchFamily="-65" charset="-128"/>
              <a:cs typeface="Consolas" panose="020B0609020204030204" pitchFamily="49"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3">
            <a:extLst>
              <a:ext uri="{FF2B5EF4-FFF2-40B4-BE49-F238E27FC236}">
                <a16:creationId xmlns:a16="http://schemas.microsoft.com/office/drawing/2014/main" id="{53E834EC-A1B3-8246-A040-5B88D99D0B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11712" y="552646"/>
            <a:ext cx="4254500" cy="3186444"/>
          </a:xfrm>
          <a:prstGeom prst="rect">
            <a:avLst/>
          </a:prstGeom>
          <a:noFill/>
          <a:ln>
            <a:noFill/>
          </a:ln>
          <a:extLst>
            <a:ext uri="{909E8E84-426E-40DD-AFC4-6F175D3DCCD1}">
              <a14:hiddenFill xmlns:a14="http://schemas.microsoft.com/office/drawing/2010/main">
                <a:solidFill>
                  <a:srgbClr val="FFFFFF">
                    <a:alpha val="59999"/>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8" name="Title 1">
            <a:extLst>
              <a:ext uri="{FF2B5EF4-FFF2-40B4-BE49-F238E27FC236}">
                <a16:creationId xmlns:a16="http://schemas.microsoft.com/office/drawing/2014/main" id="{11AC5E25-D805-D54E-ACF8-4C56587860E9}"/>
              </a:ext>
            </a:extLst>
          </p:cNvPr>
          <p:cNvSpPr>
            <a:spLocks noGrp="1"/>
          </p:cNvSpPr>
          <p:nvPr>
            <p:ph type="title"/>
          </p:nvPr>
        </p:nvSpPr>
        <p:spPr>
          <a:xfrm>
            <a:off x="522512" y="647288"/>
            <a:ext cx="7975600" cy="762000"/>
          </a:xfrm>
        </p:spPr>
        <p:txBody>
          <a:bodyPr/>
          <a:lstStyle/>
          <a:p>
            <a:pPr eaLnBrk="1" hangingPunct="1"/>
            <a:r>
              <a:rPr lang="en-US" altLang="en-US" dirty="0"/>
              <a:t>The MHz Race …</a:t>
            </a:r>
          </a:p>
        </p:txBody>
      </p:sp>
      <p:sp>
        <p:nvSpPr>
          <p:cNvPr id="29699" name="Content Placeholder 2">
            <a:extLst>
              <a:ext uri="{FF2B5EF4-FFF2-40B4-BE49-F238E27FC236}">
                <a16:creationId xmlns:a16="http://schemas.microsoft.com/office/drawing/2014/main" id="{A947B9C0-07F7-6E4F-8B18-85A425868BF6}"/>
              </a:ext>
            </a:extLst>
          </p:cNvPr>
          <p:cNvSpPr>
            <a:spLocks noGrp="1"/>
          </p:cNvSpPr>
          <p:nvPr>
            <p:ph idx="1"/>
          </p:nvPr>
        </p:nvSpPr>
        <p:spPr>
          <a:xfrm>
            <a:off x="522511" y="1497213"/>
            <a:ext cx="8139167" cy="4389457"/>
          </a:xfrm>
        </p:spPr>
        <p:txBody>
          <a:bodyPr/>
          <a:lstStyle/>
          <a:p>
            <a:pPr eaLnBrk="1" hangingPunct="1"/>
            <a:r>
              <a:rPr lang="en-US" altLang="en-US" dirty="0"/>
              <a:t>Industry got away with</a:t>
            </a:r>
          </a:p>
          <a:p>
            <a:pPr marL="349250" indent="0" eaLnBrk="1" hangingPunct="1">
              <a:spcBef>
                <a:spcPts val="0"/>
              </a:spcBef>
              <a:buNone/>
            </a:pPr>
            <a:r>
              <a:rPr lang="en-US" altLang="en-US" dirty="0"/>
              <a:t>increases in pipeline depth </a:t>
            </a:r>
          </a:p>
          <a:p>
            <a:pPr marL="349250" indent="0" eaLnBrk="1" hangingPunct="1">
              <a:spcBef>
                <a:spcPts val="0"/>
              </a:spcBef>
              <a:buNone/>
            </a:pPr>
            <a:r>
              <a:rPr lang="en-US" altLang="en-US" dirty="0"/>
              <a:t>and related hardware </a:t>
            </a:r>
          </a:p>
          <a:p>
            <a:pPr marL="349250" indent="0" eaLnBrk="1" hangingPunct="1">
              <a:spcBef>
                <a:spcPts val="0"/>
              </a:spcBef>
              <a:buNone/>
            </a:pPr>
            <a:r>
              <a:rPr lang="en-US" altLang="en-US" dirty="0"/>
              <a:t>complexity (see </a:t>
            </a:r>
            <a:r>
              <a:rPr lang="en-US" altLang="en-US" i="1" dirty="0"/>
              <a:t>Intel CPU </a:t>
            </a:r>
          </a:p>
          <a:p>
            <a:pPr marL="349250" indent="0" eaLnBrk="1" hangingPunct="1">
              <a:spcBef>
                <a:spcPts val="0"/>
              </a:spcBef>
              <a:buNone/>
            </a:pPr>
            <a:r>
              <a:rPr lang="en-US" altLang="en-US" i="1" dirty="0"/>
              <a:t>Trends</a:t>
            </a:r>
            <a:r>
              <a:rPr lang="en-US" altLang="en-US" dirty="0"/>
              <a:t> slide) to ramp-up</a:t>
            </a:r>
          </a:p>
          <a:p>
            <a:pPr marL="349250" indent="0" eaLnBrk="1" hangingPunct="1">
              <a:spcBef>
                <a:spcPts val="0"/>
              </a:spcBef>
              <a:buNone/>
            </a:pPr>
            <a:r>
              <a:rPr lang="en-US" altLang="en-US" dirty="0"/>
              <a:t>processor clock speeds.</a:t>
            </a:r>
          </a:p>
          <a:p>
            <a:pPr eaLnBrk="1" hangingPunct="1">
              <a:spcBef>
                <a:spcPts val="1200"/>
              </a:spcBef>
            </a:pPr>
            <a:r>
              <a:rPr lang="ja-JP" altLang="en-US"/>
              <a:t>“</a:t>
            </a:r>
            <a:r>
              <a:rPr lang="en-US" altLang="ja-JP" dirty="0"/>
              <a:t>Houston … we have a problem …</a:t>
            </a:r>
            <a:r>
              <a:rPr lang="ja-JP" altLang="en-US"/>
              <a:t>”</a:t>
            </a:r>
            <a:endParaRPr lang="en-US" altLang="ja-JP" dirty="0"/>
          </a:p>
          <a:p>
            <a:pPr lvl="1" eaLnBrk="1" hangingPunct="1"/>
            <a:r>
              <a:rPr lang="en-US" altLang="en-US" i="1" dirty="0"/>
              <a:t>Power and cooling are design constraints of equal importance to performance now.</a:t>
            </a:r>
          </a:p>
          <a:p>
            <a:pPr lvl="2" eaLnBrk="1" hangingPunct="1"/>
            <a:r>
              <a:rPr lang="en-US" altLang="en-US" dirty="0"/>
              <a:t>Cooling: amount of cooling necessary, type of cooling, packaging. </a:t>
            </a:r>
          </a:p>
          <a:p>
            <a:pPr lvl="2" eaLnBrk="1" hangingPunct="1"/>
            <a:r>
              <a:rPr lang="en-US" altLang="en-US" dirty="0"/>
              <a:t>Power: battery requirements, electric bills.</a:t>
            </a:r>
          </a:p>
        </p:txBody>
      </p:sp>
      <p:sp>
        <p:nvSpPr>
          <p:cNvPr id="29700" name="Text Box 5">
            <a:extLst>
              <a:ext uri="{FF2B5EF4-FFF2-40B4-BE49-F238E27FC236}">
                <a16:creationId xmlns:a16="http://schemas.microsoft.com/office/drawing/2014/main" id="{227944D6-DB7B-E04E-9AC9-630FC428B250}"/>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Improving Performance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2D80467A-D1BC-A44B-8CFD-54D30FFDDB9F}"/>
              </a:ext>
            </a:extLst>
          </p:cNvPr>
          <p:cNvSpPr>
            <a:spLocks noGrp="1"/>
          </p:cNvSpPr>
          <p:nvPr>
            <p:ph type="title"/>
          </p:nvPr>
        </p:nvSpPr>
        <p:spPr/>
        <p:txBody>
          <a:bodyPr/>
          <a:lstStyle/>
          <a:p>
            <a:pPr eaLnBrk="1" hangingPunct="1"/>
            <a:r>
              <a:rPr lang="en-US" altLang="en-US"/>
              <a:t>Power Density </a:t>
            </a:r>
          </a:p>
        </p:txBody>
      </p:sp>
      <p:sp>
        <p:nvSpPr>
          <p:cNvPr id="30723" name="Text Box 5">
            <a:extLst>
              <a:ext uri="{FF2B5EF4-FFF2-40B4-BE49-F238E27FC236}">
                <a16:creationId xmlns:a16="http://schemas.microsoft.com/office/drawing/2014/main" id="{3A03EEA9-3FA9-2B47-911B-ADF72CB346FB}"/>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Improving Performance</a:t>
            </a:r>
          </a:p>
        </p:txBody>
      </p:sp>
      <p:sp>
        <p:nvSpPr>
          <p:cNvPr id="5" name="Rectangle 3">
            <a:extLst>
              <a:ext uri="{FF2B5EF4-FFF2-40B4-BE49-F238E27FC236}">
                <a16:creationId xmlns:a16="http://schemas.microsoft.com/office/drawing/2014/main" id="{8559D8ED-1AF9-E741-AB82-B77129985066}"/>
              </a:ext>
            </a:extLst>
          </p:cNvPr>
          <p:cNvSpPr>
            <a:spLocks noChangeArrowheads="1"/>
          </p:cNvSpPr>
          <p:nvPr/>
        </p:nvSpPr>
        <p:spPr bwMode="auto">
          <a:xfrm>
            <a:off x="1136650" y="1270000"/>
            <a:ext cx="6865938" cy="401955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xmlns="">
                <a:solidFill>
                  <a:schemeClr val="hlink"/>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6" name="Line 4">
            <a:extLst>
              <a:ext uri="{FF2B5EF4-FFF2-40B4-BE49-F238E27FC236}">
                <a16:creationId xmlns:a16="http://schemas.microsoft.com/office/drawing/2014/main" id="{1DB57E4E-CF51-DA44-AD12-D2DF07FF1E68}"/>
              </a:ext>
            </a:extLst>
          </p:cNvPr>
          <p:cNvSpPr>
            <a:spLocks noChangeShapeType="1"/>
          </p:cNvSpPr>
          <p:nvPr/>
        </p:nvSpPr>
        <p:spPr bwMode="auto">
          <a:xfrm flipV="1">
            <a:off x="1374775" y="1766888"/>
            <a:ext cx="6045200" cy="33401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7" name="Text Box 5">
            <a:extLst>
              <a:ext uri="{FF2B5EF4-FFF2-40B4-BE49-F238E27FC236}">
                <a16:creationId xmlns:a16="http://schemas.microsoft.com/office/drawing/2014/main" id="{536C4B3D-2AD0-A444-ADC7-8756A2BD0E5A}"/>
              </a:ext>
            </a:extLst>
          </p:cNvPr>
          <p:cNvSpPr txBox="1">
            <a:spLocks noChangeArrowheads="1"/>
          </p:cNvSpPr>
          <p:nvPr/>
        </p:nvSpPr>
        <p:spPr bwMode="auto">
          <a:xfrm>
            <a:off x="879509" y="5146675"/>
            <a:ext cx="314291" cy="338554"/>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r"/>
            <a:r>
              <a:rPr kumimoji="0" lang="en-US" sz="1600">
                <a:latin typeface="Gill Sans MT"/>
                <a:cs typeface="Gill Sans MT"/>
              </a:rPr>
              <a:t>1</a:t>
            </a:r>
            <a:endParaRPr kumimoji="0" lang="en-US" sz="1600" i="1">
              <a:latin typeface="Gill Sans MT"/>
              <a:cs typeface="Gill Sans MT"/>
            </a:endParaRPr>
          </a:p>
        </p:txBody>
      </p:sp>
      <p:sp>
        <p:nvSpPr>
          <p:cNvPr id="8" name="Text Box 6">
            <a:extLst>
              <a:ext uri="{FF2B5EF4-FFF2-40B4-BE49-F238E27FC236}">
                <a16:creationId xmlns:a16="http://schemas.microsoft.com/office/drawing/2014/main" id="{89E502B6-65DC-4745-9BC3-162B952334B0}"/>
              </a:ext>
            </a:extLst>
          </p:cNvPr>
          <p:cNvSpPr txBox="1">
            <a:spLocks noChangeArrowheads="1"/>
          </p:cNvSpPr>
          <p:nvPr/>
        </p:nvSpPr>
        <p:spPr bwMode="auto">
          <a:xfrm>
            <a:off x="732467" y="3778250"/>
            <a:ext cx="416883" cy="338554"/>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r"/>
            <a:r>
              <a:rPr kumimoji="0" lang="en-US" sz="1600">
                <a:latin typeface="Gill Sans MT"/>
                <a:cs typeface="Gill Sans MT"/>
              </a:rPr>
              <a:t>10</a:t>
            </a:r>
            <a:endParaRPr kumimoji="0" lang="en-US" sz="1600" i="1">
              <a:latin typeface="Gill Sans MT"/>
              <a:cs typeface="Gill Sans MT"/>
            </a:endParaRPr>
          </a:p>
        </p:txBody>
      </p:sp>
      <p:sp>
        <p:nvSpPr>
          <p:cNvPr id="9" name="Line 7">
            <a:extLst>
              <a:ext uri="{FF2B5EF4-FFF2-40B4-BE49-F238E27FC236}">
                <a16:creationId xmlns:a16="http://schemas.microsoft.com/office/drawing/2014/main" id="{48738186-E26A-7D47-A3D2-C74BFD87174F}"/>
              </a:ext>
            </a:extLst>
          </p:cNvPr>
          <p:cNvSpPr>
            <a:spLocks noChangeShapeType="1"/>
          </p:cNvSpPr>
          <p:nvPr/>
        </p:nvSpPr>
        <p:spPr bwMode="auto">
          <a:xfrm>
            <a:off x="1136650" y="3921125"/>
            <a:ext cx="642143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10" name="Line 8">
            <a:extLst>
              <a:ext uri="{FF2B5EF4-FFF2-40B4-BE49-F238E27FC236}">
                <a16:creationId xmlns:a16="http://schemas.microsoft.com/office/drawing/2014/main" id="{B286DBF3-E367-B84D-9F28-F46FD1CE8EBC}"/>
              </a:ext>
            </a:extLst>
          </p:cNvPr>
          <p:cNvSpPr>
            <a:spLocks noChangeShapeType="1"/>
          </p:cNvSpPr>
          <p:nvPr/>
        </p:nvSpPr>
        <p:spPr bwMode="auto">
          <a:xfrm>
            <a:off x="1149350" y="2565400"/>
            <a:ext cx="642143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11" name="Text Box 9">
            <a:extLst>
              <a:ext uri="{FF2B5EF4-FFF2-40B4-BE49-F238E27FC236}">
                <a16:creationId xmlns:a16="http://schemas.microsoft.com/office/drawing/2014/main" id="{98425876-9C4E-8F45-83C4-0982EF55A7AC}"/>
              </a:ext>
            </a:extLst>
          </p:cNvPr>
          <p:cNvSpPr txBox="1">
            <a:spLocks noChangeArrowheads="1"/>
          </p:cNvSpPr>
          <p:nvPr/>
        </p:nvSpPr>
        <p:spPr bwMode="auto">
          <a:xfrm>
            <a:off x="630238" y="2435225"/>
            <a:ext cx="523875" cy="336550"/>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r"/>
            <a:r>
              <a:rPr kumimoji="0" lang="en-US" sz="1600" dirty="0">
                <a:latin typeface="Gill Sans MT"/>
                <a:cs typeface="Gill Sans MT"/>
              </a:rPr>
              <a:t>100</a:t>
            </a:r>
            <a:endParaRPr kumimoji="0" lang="en-US" sz="1600" i="1" dirty="0">
              <a:latin typeface="Gill Sans MT"/>
              <a:cs typeface="Gill Sans MT"/>
            </a:endParaRPr>
          </a:p>
        </p:txBody>
      </p:sp>
      <p:sp>
        <p:nvSpPr>
          <p:cNvPr id="12" name="Text Box 10">
            <a:extLst>
              <a:ext uri="{FF2B5EF4-FFF2-40B4-BE49-F238E27FC236}">
                <a16:creationId xmlns:a16="http://schemas.microsoft.com/office/drawing/2014/main" id="{F7443C31-50D9-8F4A-81E7-EC4355DAAF2C}"/>
              </a:ext>
            </a:extLst>
          </p:cNvPr>
          <p:cNvSpPr txBox="1">
            <a:spLocks noChangeArrowheads="1"/>
          </p:cNvSpPr>
          <p:nvPr/>
        </p:nvSpPr>
        <p:spPr bwMode="auto">
          <a:xfrm>
            <a:off x="547920" y="1139825"/>
            <a:ext cx="622068" cy="338554"/>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r"/>
            <a:r>
              <a:rPr kumimoji="0" lang="en-US" sz="1600">
                <a:latin typeface="Gill Sans MT"/>
                <a:cs typeface="Gill Sans MT"/>
              </a:rPr>
              <a:t>1000</a:t>
            </a:r>
            <a:endParaRPr kumimoji="0" lang="en-US" sz="1600" i="1">
              <a:latin typeface="Gill Sans MT"/>
              <a:cs typeface="Gill Sans MT"/>
            </a:endParaRPr>
          </a:p>
        </p:txBody>
      </p:sp>
      <p:sp>
        <p:nvSpPr>
          <p:cNvPr id="13" name="Line 11">
            <a:extLst>
              <a:ext uri="{FF2B5EF4-FFF2-40B4-BE49-F238E27FC236}">
                <a16:creationId xmlns:a16="http://schemas.microsoft.com/office/drawing/2014/main" id="{F7ACFF2F-CC1D-C847-8346-9AFFFE1BDD67}"/>
              </a:ext>
            </a:extLst>
          </p:cNvPr>
          <p:cNvSpPr>
            <a:spLocks noChangeShapeType="1"/>
          </p:cNvSpPr>
          <p:nvPr/>
        </p:nvSpPr>
        <p:spPr bwMode="auto">
          <a:xfrm>
            <a:off x="1803400" y="5216525"/>
            <a:ext cx="0" cy="730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14" name="Line 12">
            <a:extLst>
              <a:ext uri="{FF2B5EF4-FFF2-40B4-BE49-F238E27FC236}">
                <a16:creationId xmlns:a16="http://schemas.microsoft.com/office/drawing/2014/main" id="{C6311A58-207C-D84C-BA97-C5CAE0B3D2E6}"/>
              </a:ext>
            </a:extLst>
          </p:cNvPr>
          <p:cNvSpPr>
            <a:spLocks noChangeShapeType="1"/>
          </p:cNvSpPr>
          <p:nvPr/>
        </p:nvSpPr>
        <p:spPr bwMode="auto">
          <a:xfrm>
            <a:off x="2455863" y="5227638"/>
            <a:ext cx="0" cy="730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15" name="Line 13">
            <a:extLst>
              <a:ext uri="{FF2B5EF4-FFF2-40B4-BE49-F238E27FC236}">
                <a16:creationId xmlns:a16="http://schemas.microsoft.com/office/drawing/2014/main" id="{FE4283FC-5AA6-8245-A210-60D2F25474E6}"/>
              </a:ext>
            </a:extLst>
          </p:cNvPr>
          <p:cNvSpPr>
            <a:spLocks noChangeShapeType="1"/>
          </p:cNvSpPr>
          <p:nvPr/>
        </p:nvSpPr>
        <p:spPr bwMode="auto">
          <a:xfrm>
            <a:off x="3109913" y="5227638"/>
            <a:ext cx="0" cy="730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16" name="Line 14">
            <a:extLst>
              <a:ext uri="{FF2B5EF4-FFF2-40B4-BE49-F238E27FC236}">
                <a16:creationId xmlns:a16="http://schemas.microsoft.com/office/drawing/2014/main" id="{7BEE398F-FCFC-EB43-B1E4-FB7233D394C2}"/>
              </a:ext>
            </a:extLst>
          </p:cNvPr>
          <p:cNvSpPr>
            <a:spLocks noChangeShapeType="1"/>
          </p:cNvSpPr>
          <p:nvPr/>
        </p:nvSpPr>
        <p:spPr bwMode="auto">
          <a:xfrm>
            <a:off x="3762375" y="5227638"/>
            <a:ext cx="0" cy="730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17" name="Line 15">
            <a:extLst>
              <a:ext uri="{FF2B5EF4-FFF2-40B4-BE49-F238E27FC236}">
                <a16:creationId xmlns:a16="http://schemas.microsoft.com/office/drawing/2014/main" id="{691D2F05-88CE-4B46-9BF9-636628E4F11D}"/>
              </a:ext>
            </a:extLst>
          </p:cNvPr>
          <p:cNvSpPr>
            <a:spLocks noChangeShapeType="1"/>
          </p:cNvSpPr>
          <p:nvPr/>
        </p:nvSpPr>
        <p:spPr bwMode="auto">
          <a:xfrm>
            <a:off x="4416425" y="5227638"/>
            <a:ext cx="0" cy="730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18" name="Line 16">
            <a:extLst>
              <a:ext uri="{FF2B5EF4-FFF2-40B4-BE49-F238E27FC236}">
                <a16:creationId xmlns:a16="http://schemas.microsoft.com/office/drawing/2014/main" id="{C317185B-4C9C-E341-B699-99B47D224C25}"/>
              </a:ext>
            </a:extLst>
          </p:cNvPr>
          <p:cNvSpPr>
            <a:spLocks noChangeShapeType="1"/>
          </p:cNvSpPr>
          <p:nvPr/>
        </p:nvSpPr>
        <p:spPr bwMode="auto">
          <a:xfrm>
            <a:off x="5019675" y="5227638"/>
            <a:ext cx="0" cy="730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19" name="Line 17">
            <a:extLst>
              <a:ext uri="{FF2B5EF4-FFF2-40B4-BE49-F238E27FC236}">
                <a16:creationId xmlns:a16="http://schemas.microsoft.com/office/drawing/2014/main" id="{1CACD588-8D1B-254E-A330-66AE6EBAD749}"/>
              </a:ext>
            </a:extLst>
          </p:cNvPr>
          <p:cNvSpPr>
            <a:spLocks noChangeShapeType="1"/>
          </p:cNvSpPr>
          <p:nvPr/>
        </p:nvSpPr>
        <p:spPr bwMode="auto">
          <a:xfrm>
            <a:off x="5622925" y="5227638"/>
            <a:ext cx="0" cy="730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20" name="Line 18">
            <a:extLst>
              <a:ext uri="{FF2B5EF4-FFF2-40B4-BE49-F238E27FC236}">
                <a16:creationId xmlns:a16="http://schemas.microsoft.com/office/drawing/2014/main" id="{7D425E46-0A6B-194E-8C0F-4B543F6B734D}"/>
              </a:ext>
            </a:extLst>
          </p:cNvPr>
          <p:cNvSpPr>
            <a:spLocks noChangeShapeType="1"/>
          </p:cNvSpPr>
          <p:nvPr/>
        </p:nvSpPr>
        <p:spPr bwMode="auto">
          <a:xfrm>
            <a:off x="6296025" y="5227638"/>
            <a:ext cx="0" cy="730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21" name="Line 19">
            <a:extLst>
              <a:ext uri="{FF2B5EF4-FFF2-40B4-BE49-F238E27FC236}">
                <a16:creationId xmlns:a16="http://schemas.microsoft.com/office/drawing/2014/main" id="{F0826704-8829-1846-BEBB-EE3C1DD2CEDC}"/>
              </a:ext>
            </a:extLst>
          </p:cNvPr>
          <p:cNvSpPr>
            <a:spLocks noChangeShapeType="1"/>
          </p:cNvSpPr>
          <p:nvPr/>
        </p:nvSpPr>
        <p:spPr bwMode="auto">
          <a:xfrm>
            <a:off x="6965950" y="5227638"/>
            <a:ext cx="0" cy="730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22" name="Text Box 20">
            <a:extLst>
              <a:ext uri="{FF2B5EF4-FFF2-40B4-BE49-F238E27FC236}">
                <a16:creationId xmlns:a16="http://schemas.microsoft.com/office/drawing/2014/main" id="{ADDBC4E7-A3DE-BB4E-94BD-9AC1090696E6}"/>
              </a:ext>
            </a:extLst>
          </p:cNvPr>
          <p:cNvSpPr txBox="1">
            <a:spLocks noChangeArrowheads="1"/>
          </p:cNvSpPr>
          <p:nvPr/>
        </p:nvSpPr>
        <p:spPr bwMode="auto">
          <a:xfrm>
            <a:off x="1233488" y="5326063"/>
            <a:ext cx="471487" cy="274637"/>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200">
                <a:latin typeface="Gill Sans MT"/>
                <a:cs typeface="Gill Sans MT"/>
              </a:rPr>
              <a:t>1.5</a:t>
            </a:r>
            <a:r>
              <a:rPr kumimoji="0" lang="en-US" sz="1200">
                <a:latin typeface="Gill Sans MT"/>
                <a:cs typeface="Gill Sans MT"/>
                <a:sym typeface="Symbol" charset="0"/>
              </a:rPr>
              <a:t></a:t>
            </a:r>
            <a:endParaRPr kumimoji="0" lang="en-US" sz="1200">
              <a:latin typeface="Gill Sans MT"/>
              <a:cs typeface="Gill Sans MT"/>
            </a:endParaRPr>
          </a:p>
        </p:txBody>
      </p:sp>
      <p:sp>
        <p:nvSpPr>
          <p:cNvPr id="23" name="Text Box 21">
            <a:extLst>
              <a:ext uri="{FF2B5EF4-FFF2-40B4-BE49-F238E27FC236}">
                <a16:creationId xmlns:a16="http://schemas.microsoft.com/office/drawing/2014/main" id="{528B2A08-F8C2-6F4B-818E-1D8DE563F200}"/>
              </a:ext>
            </a:extLst>
          </p:cNvPr>
          <p:cNvSpPr txBox="1">
            <a:spLocks noChangeArrowheads="1"/>
          </p:cNvSpPr>
          <p:nvPr/>
        </p:nvSpPr>
        <p:spPr bwMode="auto">
          <a:xfrm>
            <a:off x="1949450" y="5326063"/>
            <a:ext cx="351378" cy="276999"/>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200">
                <a:latin typeface="Gill Sans MT"/>
                <a:cs typeface="Gill Sans MT"/>
              </a:rPr>
              <a:t>1</a:t>
            </a:r>
            <a:r>
              <a:rPr kumimoji="0" lang="en-US" sz="1200">
                <a:latin typeface="Gill Sans MT"/>
                <a:cs typeface="Gill Sans MT"/>
                <a:sym typeface="Symbol" charset="0"/>
              </a:rPr>
              <a:t></a:t>
            </a:r>
            <a:endParaRPr kumimoji="0" lang="en-US" sz="1200">
              <a:latin typeface="Gill Sans MT"/>
              <a:cs typeface="Gill Sans MT"/>
            </a:endParaRPr>
          </a:p>
        </p:txBody>
      </p:sp>
      <p:sp>
        <p:nvSpPr>
          <p:cNvPr id="24" name="Text Box 22">
            <a:extLst>
              <a:ext uri="{FF2B5EF4-FFF2-40B4-BE49-F238E27FC236}">
                <a16:creationId xmlns:a16="http://schemas.microsoft.com/office/drawing/2014/main" id="{0E3A08DD-C9B0-A64E-B1D7-6A3E3F448971}"/>
              </a:ext>
            </a:extLst>
          </p:cNvPr>
          <p:cNvSpPr txBox="1">
            <a:spLocks noChangeArrowheads="1"/>
          </p:cNvSpPr>
          <p:nvPr/>
        </p:nvSpPr>
        <p:spPr bwMode="auto">
          <a:xfrm>
            <a:off x="2565400" y="5326063"/>
            <a:ext cx="466794" cy="276999"/>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200">
                <a:latin typeface="Gill Sans MT"/>
                <a:cs typeface="Gill Sans MT"/>
              </a:rPr>
              <a:t>0.7</a:t>
            </a:r>
            <a:r>
              <a:rPr kumimoji="0" lang="en-US" sz="1200">
                <a:latin typeface="Gill Sans MT"/>
                <a:cs typeface="Gill Sans MT"/>
                <a:sym typeface="Symbol" charset="0"/>
              </a:rPr>
              <a:t></a:t>
            </a:r>
            <a:endParaRPr kumimoji="0" lang="en-US" sz="1200">
              <a:latin typeface="Gill Sans MT"/>
              <a:cs typeface="Gill Sans MT"/>
            </a:endParaRPr>
          </a:p>
        </p:txBody>
      </p:sp>
      <p:sp>
        <p:nvSpPr>
          <p:cNvPr id="25" name="Text Box 23">
            <a:extLst>
              <a:ext uri="{FF2B5EF4-FFF2-40B4-BE49-F238E27FC236}">
                <a16:creationId xmlns:a16="http://schemas.microsoft.com/office/drawing/2014/main" id="{95AAD635-FC5C-234B-9865-D3D14F05ABEF}"/>
              </a:ext>
            </a:extLst>
          </p:cNvPr>
          <p:cNvSpPr txBox="1">
            <a:spLocks noChangeArrowheads="1"/>
          </p:cNvSpPr>
          <p:nvPr/>
        </p:nvSpPr>
        <p:spPr bwMode="auto">
          <a:xfrm>
            <a:off x="3232150" y="5326063"/>
            <a:ext cx="466794" cy="276999"/>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200">
                <a:latin typeface="Gill Sans MT"/>
                <a:cs typeface="Gill Sans MT"/>
              </a:rPr>
              <a:t>0.5</a:t>
            </a:r>
            <a:r>
              <a:rPr kumimoji="0" lang="en-US" sz="1200">
                <a:latin typeface="Gill Sans MT"/>
                <a:cs typeface="Gill Sans MT"/>
                <a:sym typeface="Symbol" charset="0"/>
              </a:rPr>
              <a:t></a:t>
            </a:r>
            <a:endParaRPr kumimoji="0" lang="en-US" sz="1200">
              <a:latin typeface="Gill Sans MT"/>
              <a:cs typeface="Gill Sans MT"/>
            </a:endParaRPr>
          </a:p>
        </p:txBody>
      </p:sp>
      <p:sp>
        <p:nvSpPr>
          <p:cNvPr id="26" name="Text Box 24">
            <a:extLst>
              <a:ext uri="{FF2B5EF4-FFF2-40B4-BE49-F238E27FC236}">
                <a16:creationId xmlns:a16="http://schemas.microsoft.com/office/drawing/2014/main" id="{6B981D0D-74A9-7C49-970F-A68435A71CF9}"/>
              </a:ext>
            </a:extLst>
          </p:cNvPr>
          <p:cNvSpPr txBox="1">
            <a:spLocks noChangeArrowheads="1"/>
          </p:cNvSpPr>
          <p:nvPr/>
        </p:nvSpPr>
        <p:spPr bwMode="auto">
          <a:xfrm>
            <a:off x="3835400" y="5326063"/>
            <a:ext cx="543739" cy="276999"/>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200">
                <a:latin typeface="Gill Sans MT"/>
                <a:cs typeface="Gill Sans MT"/>
              </a:rPr>
              <a:t>0.35</a:t>
            </a:r>
            <a:r>
              <a:rPr kumimoji="0" lang="en-US" sz="1200">
                <a:latin typeface="Gill Sans MT"/>
                <a:cs typeface="Gill Sans MT"/>
                <a:sym typeface="Symbol" charset="0"/>
              </a:rPr>
              <a:t></a:t>
            </a:r>
            <a:endParaRPr kumimoji="0" lang="en-US" sz="1200">
              <a:latin typeface="Gill Sans MT"/>
              <a:cs typeface="Gill Sans MT"/>
            </a:endParaRPr>
          </a:p>
        </p:txBody>
      </p:sp>
      <p:sp>
        <p:nvSpPr>
          <p:cNvPr id="27" name="Text Box 25">
            <a:extLst>
              <a:ext uri="{FF2B5EF4-FFF2-40B4-BE49-F238E27FC236}">
                <a16:creationId xmlns:a16="http://schemas.microsoft.com/office/drawing/2014/main" id="{267EF5FE-94ED-084F-8B4E-C3E8D035B542}"/>
              </a:ext>
            </a:extLst>
          </p:cNvPr>
          <p:cNvSpPr txBox="1">
            <a:spLocks noChangeArrowheads="1"/>
          </p:cNvSpPr>
          <p:nvPr/>
        </p:nvSpPr>
        <p:spPr bwMode="auto">
          <a:xfrm>
            <a:off x="4451350" y="5326063"/>
            <a:ext cx="543739" cy="276999"/>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200">
                <a:latin typeface="Gill Sans MT"/>
                <a:cs typeface="Gill Sans MT"/>
              </a:rPr>
              <a:t>0.25</a:t>
            </a:r>
            <a:r>
              <a:rPr kumimoji="0" lang="en-US" sz="1200">
                <a:latin typeface="Gill Sans MT"/>
                <a:cs typeface="Gill Sans MT"/>
                <a:sym typeface="Symbol" charset="0"/>
              </a:rPr>
              <a:t></a:t>
            </a:r>
            <a:endParaRPr kumimoji="0" lang="en-US" sz="1200">
              <a:latin typeface="Gill Sans MT"/>
              <a:cs typeface="Gill Sans MT"/>
            </a:endParaRPr>
          </a:p>
        </p:txBody>
      </p:sp>
      <p:sp>
        <p:nvSpPr>
          <p:cNvPr id="28" name="Text Box 26">
            <a:extLst>
              <a:ext uri="{FF2B5EF4-FFF2-40B4-BE49-F238E27FC236}">
                <a16:creationId xmlns:a16="http://schemas.microsoft.com/office/drawing/2014/main" id="{AAD057B4-12CA-6D48-86C5-589D3D566090}"/>
              </a:ext>
            </a:extLst>
          </p:cNvPr>
          <p:cNvSpPr txBox="1">
            <a:spLocks noChangeArrowheads="1"/>
          </p:cNvSpPr>
          <p:nvPr/>
        </p:nvSpPr>
        <p:spPr bwMode="auto">
          <a:xfrm>
            <a:off x="5067300" y="5326063"/>
            <a:ext cx="565150" cy="274637"/>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200">
                <a:latin typeface="Gill Sans MT"/>
                <a:cs typeface="Gill Sans MT"/>
              </a:rPr>
              <a:t>0.18</a:t>
            </a:r>
            <a:r>
              <a:rPr kumimoji="0" lang="en-US" sz="1200">
                <a:latin typeface="Gill Sans MT"/>
                <a:cs typeface="Gill Sans MT"/>
                <a:sym typeface="Symbol" charset="0"/>
              </a:rPr>
              <a:t></a:t>
            </a:r>
            <a:endParaRPr kumimoji="0" lang="en-US" sz="1200">
              <a:latin typeface="Gill Sans MT"/>
              <a:cs typeface="Gill Sans MT"/>
            </a:endParaRPr>
          </a:p>
        </p:txBody>
      </p:sp>
      <p:sp>
        <p:nvSpPr>
          <p:cNvPr id="29" name="Text Box 27">
            <a:extLst>
              <a:ext uri="{FF2B5EF4-FFF2-40B4-BE49-F238E27FC236}">
                <a16:creationId xmlns:a16="http://schemas.microsoft.com/office/drawing/2014/main" id="{6E930C56-16BB-964A-9C82-57C6456E33FC}"/>
              </a:ext>
            </a:extLst>
          </p:cNvPr>
          <p:cNvSpPr txBox="1">
            <a:spLocks noChangeArrowheads="1"/>
          </p:cNvSpPr>
          <p:nvPr/>
        </p:nvSpPr>
        <p:spPr bwMode="auto">
          <a:xfrm>
            <a:off x="5683250" y="5326063"/>
            <a:ext cx="565150" cy="274637"/>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200">
                <a:latin typeface="Gill Sans MT"/>
                <a:cs typeface="Gill Sans MT"/>
              </a:rPr>
              <a:t>0.13</a:t>
            </a:r>
            <a:r>
              <a:rPr kumimoji="0" lang="en-US" sz="1200">
                <a:latin typeface="Gill Sans MT"/>
                <a:cs typeface="Gill Sans MT"/>
                <a:sym typeface="Symbol" charset="0"/>
              </a:rPr>
              <a:t></a:t>
            </a:r>
            <a:endParaRPr kumimoji="0" lang="en-US" sz="1200">
              <a:latin typeface="Gill Sans MT"/>
              <a:cs typeface="Gill Sans MT"/>
            </a:endParaRPr>
          </a:p>
        </p:txBody>
      </p:sp>
      <p:sp>
        <p:nvSpPr>
          <p:cNvPr id="30" name="Text Box 28">
            <a:extLst>
              <a:ext uri="{FF2B5EF4-FFF2-40B4-BE49-F238E27FC236}">
                <a16:creationId xmlns:a16="http://schemas.microsoft.com/office/drawing/2014/main" id="{ED652F9C-AD6D-2747-BF4E-0067EAC6A144}"/>
              </a:ext>
            </a:extLst>
          </p:cNvPr>
          <p:cNvSpPr txBox="1">
            <a:spLocks noChangeArrowheads="1"/>
          </p:cNvSpPr>
          <p:nvPr/>
        </p:nvSpPr>
        <p:spPr bwMode="auto">
          <a:xfrm>
            <a:off x="6361113" y="5326063"/>
            <a:ext cx="471487" cy="274637"/>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200">
                <a:latin typeface="Gill Sans MT"/>
                <a:cs typeface="Gill Sans MT"/>
              </a:rPr>
              <a:t>0.1</a:t>
            </a:r>
            <a:r>
              <a:rPr kumimoji="0" lang="en-US" sz="1200">
                <a:latin typeface="Gill Sans MT"/>
                <a:cs typeface="Gill Sans MT"/>
                <a:sym typeface="Symbol" charset="0"/>
              </a:rPr>
              <a:t></a:t>
            </a:r>
            <a:endParaRPr kumimoji="0" lang="en-US" sz="1200">
              <a:latin typeface="Gill Sans MT"/>
              <a:cs typeface="Gill Sans MT"/>
            </a:endParaRPr>
          </a:p>
        </p:txBody>
      </p:sp>
      <p:sp>
        <p:nvSpPr>
          <p:cNvPr id="31" name="Text Box 29">
            <a:extLst>
              <a:ext uri="{FF2B5EF4-FFF2-40B4-BE49-F238E27FC236}">
                <a16:creationId xmlns:a16="http://schemas.microsoft.com/office/drawing/2014/main" id="{9A3B1045-A098-814C-AD8C-38C563458BD4}"/>
              </a:ext>
            </a:extLst>
          </p:cNvPr>
          <p:cNvSpPr txBox="1">
            <a:spLocks noChangeArrowheads="1"/>
          </p:cNvSpPr>
          <p:nvPr/>
        </p:nvSpPr>
        <p:spPr bwMode="auto">
          <a:xfrm>
            <a:off x="6938963" y="5330825"/>
            <a:ext cx="543739" cy="276999"/>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200">
                <a:latin typeface="Gill Sans MT"/>
                <a:cs typeface="Gill Sans MT"/>
              </a:rPr>
              <a:t>0.07</a:t>
            </a:r>
            <a:r>
              <a:rPr kumimoji="0" lang="en-US" sz="1200">
                <a:latin typeface="Gill Sans MT"/>
                <a:cs typeface="Gill Sans MT"/>
                <a:sym typeface="Symbol" charset="0"/>
              </a:rPr>
              <a:t></a:t>
            </a:r>
            <a:endParaRPr kumimoji="0" lang="en-US" sz="1200">
              <a:latin typeface="Gill Sans MT"/>
              <a:cs typeface="Gill Sans MT"/>
            </a:endParaRPr>
          </a:p>
        </p:txBody>
      </p:sp>
      <p:sp>
        <p:nvSpPr>
          <p:cNvPr id="32" name="AutoShape 30">
            <a:extLst>
              <a:ext uri="{FF2B5EF4-FFF2-40B4-BE49-F238E27FC236}">
                <a16:creationId xmlns:a16="http://schemas.microsoft.com/office/drawing/2014/main" id="{46D5AF54-DE8B-3B42-84D0-8BC777506E0B}"/>
              </a:ext>
            </a:extLst>
          </p:cNvPr>
          <p:cNvSpPr>
            <a:spLocks noChangeAspect="1" noChangeArrowheads="1"/>
          </p:cNvSpPr>
          <p:nvPr/>
        </p:nvSpPr>
        <p:spPr bwMode="auto">
          <a:xfrm>
            <a:off x="1209675" y="5005388"/>
            <a:ext cx="252413" cy="242887"/>
          </a:xfrm>
          <a:prstGeom prst="diamond">
            <a:avLst/>
          </a:prstGeom>
          <a:solidFill>
            <a:srgbClr val="000080"/>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33" name="AutoShape 31">
            <a:extLst>
              <a:ext uri="{FF2B5EF4-FFF2-40B4-BE49-F238E27FC236}">
                <a16:creationId xmlns:a16="http://schemas.microsoft.com/office/drawing/2014/main" id="{44A52577-E1E1-E542-93B3-5342830BEBAD}"/>
              </a:ext>
            </a:extLst>
          </p:cNvPr>
          <p:cNvSpPr>
            <a:spLocks noChangeAspect="1" noChangeArrowheads="1"/>
          </p:cNvSpPr>
          <p:nvPr/>
        </p:nvSpPr>
        <p:spPr bwMode="auto">
          <a:xfrm>
            <a:off x="2028825" y="4716463"/>
            <a:ext cx="252413" cy="244475"/>
          </a:xfrm>
          <a:prstGeom prst="diamond">
            <a:avLst/>
          </a:prstGeom>
          <a:solidFill>
            <a:srgbClr val="000080"/>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34" name="AutoShape 32">
            <a:extLst>
              <a:ext uri="{FF2B5EF4-FFF2-40B4-BE49-F238E27FC236}">
                <a16:creationId xmlns:a16="http://schemas.microsoft.com/office/drawing/2014/main" id="{A52A5D39-E0D0-D942-BB2C-872C07CE9B70}"/>
              </a:ext>
            </a:extLst>
          </p:cNvPr>
          <p:cNvSpPr>
            <a:spLocks noChangeAspect="1" noChangeArrowheads="1"/>
          </p:cNvSpPr>
          <p:nvPr/>
        </p:nvSpPr>
        <p:spPr bwMode="auto">
          <a:xfrm>
            <a:off x="2687638" y="3744913"/>
            <a:ext cx="252412" cy="244475"/>
          </a:xfrm>
          <a:prstGeom prst="diamond">
            <a:avLst/>
          </a:prstGeom>
          <a:solidFill>
            <a:srgbClr val="000080"/>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35" name="AutoShape 33">
            <a:extLst>
              <a:ext uri="{FF2B5EF4-FFF2-40B4-BE49-F238E27FC236}">
                <a16:creationId xmlns:a16="http://schemas.microsoft.com/office/drawing/2014/main" id="{B447E2B8-01AF-4844-B15A-8536E0939E27}"/>
              </a:ext>
            </a:extLst>
          </p:cNvPr>
          <p:cNvSpPr>
            <a:spLocks noChangeAspect="1" noChangeArrowheads="1"/>
          </p:cNvSpPr>
          <p:nvPr/>
        </p:nvSpPr>
        <p:spPr bwMode="auto">
          <a:xfrm>
            <a:off x="3735388" y="3336925"/>
            <a:ext cx="252412" cy="244475"/>
          </a:xfrm>
          <a:prstGeom prst="diamond">
            <a:avLst/>
          </a:prstGeom>
          <a:solidFill>
            <a:srgbClr val="000080"/>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36" name="AutoShape 34">
            <a:extLst>
              <a:ext uri="{FF2B5EF4-FFF2-40B4-BE49-F238E27FC236}">
                <a16:creationId xmlns:a16="http://schemas.microsoft.com/office/drawing/2014/main" id="{FA054F98-A333-FF46-AED9-C0D81287780C}"/>
              </a:ext>
            </a:extLst>
          </p:cNvPr>
          <p:cNvSpPr>
            <a:spLocks noChangeAspect="1" noChangeArrowheads="1"/>
          </p:cNvSpPr>
          <p:nvPr/>
        </p:nvSpPr>
        <p:spPr bwMode="auto">
          <a:xfrm>
            <a:off x="4397375" y="3108325"/>
            <a:ext cx="252413" cy="244475"/>
          </a:xfrm>
          <a:prstGeom prst="diamond">
            <a:avLst/>
          </a:prstGeom>
          <a:solidFill>
            <a:srgbClr val="000080"/>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37" name="AutoShape 35">
            <a:extLst>
              <a:ext uri="{FF2B5EF4-FFF2-40B4-BE49-F238E27FC236}">
                <a16:creationId xmlns:a16="http://schemas.microsoft.com/office/drawing/2014/main" id="{62E8DA75-260C-B24F-A06C-9E8DDFB40643}"/>
              </a:ext>
            </a:extLst>
          </p:cNvPr>
          <p:cNvSpPr>
            <a:spLocks noChangeAspect="1" noChangeArrowheads="1"/>
          </p:cNvSpPr>
          <p:nvPr/>
        </p:nvSpPr>
        <p:spPr bwMode="auto">
          <a:xfrm>
            <a:off x="4778375" y="3048000"/>
            <a:ext cx="252413" cy="242888"/>
          </a:xfrm>
          <a:prstGeom prst="diamond">
            <a:avLst/>
          </a:prstGeom>
          <a:solidFill>
            <a:srgbClr val="000080"/>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38" name="AutoShape 36">
            <a:extLst>
              <a:ext uri="{FF2B5EF4-FFF2-40B4-BE49-F238E27FC236}">
                <a16:creationId xmlns:a16="http://schemas.microsoft.com/office/drawing/2014/main" id="{160F131D-12AA-2149-B606-0DACF6B9A77A}"/>
              </a:ext>
            </a:extLst>
          </p:cNvPr>
          <p:cNvSpPr>
            <a:spLocks noChangeAspect="1" noChangeArrowheads="1"/>
          </p:cNvSpPr>
          <p:nvPr/>
        </p:nvSpPr>
        <p:spPr bwMode="auto">
          <a:xfrm>
            <a:off x="5195888" y="2743200"/>
            <a:ext cx="252412" cy="244475"/>
          </a:xfrm>
          <a:prstGeom prst="diamond">
            <a:avLst/>
          </a:prstGeom>
          <a:solidFill>
            <a:srgbClr val="000080"/>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39" name="Text Box 37">
            <a:extLst>
              <a:ext uri="{FF2B5EF4-FFF2-40B4-BE49-F238E27FC236}">
                <a16:creationId xmlns:a16="http://schemas.microsoft.com/office/drawing/2014/main" id="{1349C35F-CF7F-984C-B5CF-105E0957085F}"/>
              </a:ext>
            </a:extLst>
          </p:cNvPr>
          <p:cNvSpPr txBox="1">
            <a:spLocks noChangeArrowheads="1"/>
          </p:cNvSpPr>
          <p:nvPr/>
        </p:nvSpPr>
        <p:spPr bwMode="auto">
          <a:xfrm>
            <a:off x="1525588" y="4967288"/>
            <a:ext cx="1460761" cy="369332"/>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800">
                <a:latin typeface="Gill Sans MT"/>
                <a:cs typeface="Gill Sans MT"/>
              </a:rPr>
              <a:t>I386 – 1 watt</a:t>
            </a:r>
            <a:endParaRPr kumimoji="0" lang="en-US" sz="1800" i="1">
              <a:latin typeface="Gill Sans MT"/>
              <a:cs typeface="Gill Sans MT"/>
            </a:endParaRPr>
          </a:p>
        </p:txBody>
      </p:sp>
      <p:sp>
        <p:nvSpPr>
          <p:cNvPr id="40" name="Text Box 38">
            <a:extLst>
              <a:ext uri="{FF2B5EF4-FFF2-40B4-BE49-F238E27FC236}">
                <a16:creationId xmlns:a16="http://schemas.microsoft.com/office/drawing/2014/main" id="{855E1DB8-33CB-5046-9BB9-907C7EBAB54D}"/>
              </a:ext>
            </a:extLst>
          </p:cNvPr>
          <p:cNvSpPr txBox="1">
            <a:spLocks noChangeArrowheads="1"/>
          </p:cNvSpPr>
          <p:nvPr/>
        </p:nvSpPr>
        <p:spPr bwMode="auto">
          <a:xfrm>
            <a:off x="2220913" y="4662488"/>
            <a:ext cx="1549578" cy="369332"/>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800">
                <a:latin typeface="Gill Sans MT"/>
                <a:cs typeface="Gill Sans MT"/>
              </a:rPr>
              <a:t>I486 – 2 watts</a:t>
            </a:r>
            <a:endParaRPr kumimoji="0" lang="en-US" sz="1800" i="1">
              <a:latin typeface="Gill Sans MT"/>
              <a:cs typeface="Gill Sans MT"/>
            </a:endParaRPr>
          </a:p>
        </p:txBody>
      </p:sp>
      <p:sp>
        <p:nvSpPr>
          <p:cNvPr id="41" name="Text Box 39">
            <a:extLst>
              <a:ext uri="{FF2B5EF4-FFF2-40B4-BE49-F238E27FC236}">
                <a16:creationId xmlns:a16="http://schemas.microsoft.com/office/drawing/2014/main" id="{3E5A1606-E42F-2948-B5B7-79D0096F4669}"/>
              </a:ext>
            </a:extLst>
          </p:cNvPr>
          <p:cNvSpPr txBox="1">
            <a:spLocks noChangeArrowheads="1"/>
          </p:cNvSpPr>
          <p:nvPr/>
        </p:nvSpPr>
        <p:spPr bwMode="auto">
          <a:xfrm>
            <a:off x="2779713" y="3929063"/>
            <a:ext cx="1989171" cy="369332"/>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800">
                <a:latin typeface="Gill Sans MT"/>
                <a:cs typeface="Gill Sans MT"/>
              </a:rPr>
              <a:t>Pentium – 14 watts</a:t>
            </a:r>
          </a:p>
        </p:txBody>
      </p:sp>
      <p:sp>
        <p:nvSpPr>
          <p:cNvPr id="42" name="Text Box 40">
            <a:extLst>
              <a:ext uri="{FF2B5EF4-FFF2-40B4-BE49-F238E27FC236}">
                <a16:creationId xmlns:a16="http://schemas.microsoft.com/office/drawing/2014/main" id="{F161B568-2BF8-7C4C-A198-4D114D717D34}"/>
              </a:ext>
            </a:extLst>
          </p:cNvPr>
          <p:cNvSpPr txBox="1">
            <a:spLocks noChangeArrowheads="1"/>
          </p:cNvSpPr>
          <p:nvPr/>
        </p:nvSpPr>
        <p:spPr bwMode="auto">
          <a:xfrm>
            <a:off x="4249738" y="3448050"/>
            <a:ext cx="2383999" cy="369332"/>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800">
                <a:latin typeface="Gill Sans MT"/>
                <a:cs typeface="Gill Sans MT"/>
              </a:rPr>
              <a:t>Pentium Pro – 30 watts</a:t>
            </a:r>
          </a:p>
        </p:txBody>
      </p:sp>
      <p:sp>
        <p:nvSpPr>
          <p:cNvPr id="43" name="Text Box 41">
            <a:extLst>
              <a:ext uri="{FF2B5EF4-FFF2-40B4-BE49-F238E27FC236}">
                <a16:creationId xmlns:a16="http://schemas.microsoft.com/office/drawing/2014/main" id="{196AB776-83D2-D740-8659-BD34B347485C}"/>
              </a:ext>
            </a:extLst>
          </p:cNvPr>
          <p:cNvSpPr txBox="1">
            <a:spLocks noChangeArrowheads="1"/>
          </p:cNvSpPr>
          <p:nvPr/>
        </p:nvSpPr>
        <p:spPr bwMode="auto">
          <a:xfrm>
            <a:off x="4579938" y="3219450"/>
            <a:ext cx="2168720" cy="369332"/>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800">
                <a:latin typeface="Gill Sans MT"/>
                <a:cs typeface="Gill Sans MT"/>
              </a:rPr>
              <a:t>Pentium II – 35 watts</a:t>
            </a:r>
          </a:p>
        </p:txBody>
      </p:sp>
      <p:sp>
        <p:nvSpPr>
          <p:cNvPr id="44" name="Text Box 42">
            <a:extLst>
              <a:ext uri="{FF2B5EF4-FFF2-40B4-BE49-F238E27FC236}">
                <a16:creationId xmlns:a16="http://schemas.microsoft.com/office/drawing/2014/main" id="{E7D10DC3-A47E-A045-BA3F-AF65BC5372C1}"/>
              </a:ext>
            </a:extLst>
          </p:cNvPr>
          <p:cNvSpPr txBox="1">
            <a:spLocks noChangeArrowheads="1"/>
          </p:cNvSpPr>
          <p:nvPr/>
        </p:nvSpPr>
        <p:spPr bwMode="auto">
          <a:xfrm>
            <a:off x="5049838" y="2976563"/>
            <a:ext cx="2226428" cy="369332"/>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800">
                <a:latin typeface="Gill Sans MT"/>
                <a:cs typeface="Gill Sans MT"/>
              </a:rPr>
              <a:t>Pentium III – 35 watts</a:t>
            </a:r>
          </a:p>
        </p:txBody>
      </p:sp>
      <p:sp>
        <p:nvSpPr>
          <p:cNvPr id="45" name="Text Box 43">
            <a:extLst>
              <a:ext uri="{FF2B5EF4-FFF2-40B4-BE49-F238E27FC236}">
                <a16:creationId xmlns:a16="http://schemas.microsoft.com/office/drawing/2014/main" id="{FA21F577-C21C-5D47-9988-BB020DE9DC8E}"/>
              </a:ext>
            </a:extLst>
          </p:cNvPr>
          <p:cNvSpPr txBox="1">
            <a:spLocks noChangeArrowheads="1"/>
          </p:cNvSpPr>
          <p:nvPr/>
        </p:nvSpPr>
        <p:spPr bwMode="auto">
          <a:xfrm>
            <a:off x="1130300" y="1314450"/>
            <a:ext cx="2027705" cy="646331"/>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800">
                <a:latin typeface="Gill Sans MT"/>
                <a:cs typeface="Gill Sans MT"/>
              </a:rPr>
              <a:t>Chip Maximum </a:t>
            </a:r>
          </a:p>
          <a:p>
            <a:pPr algn="l"/>
            <a:r>
              <a:rPr kumimoji="0" lang="en-US" sz="1800">
                <a:latin typeface="Gill Sans MT"/>
                <a:cs typeface="Gill Sans MT"/>
              </a:rPr>
              <a:t>Power in watts/cm</a:t>
            </a:r>
            <a:r>
              <a:rPr kumimoji="0" lang="en-US" sz="1800" baseline="30000">
                <a:latin typeface="Gill Sans MT"/>
                <a:cs typeface="Gill Sans MT"/>
              </a:rPr>
              <a:t>2</a:t>
            </a:r>
            <a:endParaRPr kumimoji="0" lang="en-US" sz="1800" i="1">
              <a:latin typeface="Gill Sans MT"/>
              <a:cs typeface="Gill Sans MT"/>
            </a:endParaRPr>
          </a:p>
        </p:txBody>
      </p:sp>
      <p:grpSp>
        <p:nvGrpSpPr>
          <p:cNvPr id="46" name="Group 44">
            <a:extLst>
              <a:ext uri="{FF2B5EF4-FFF2-40B4-BE49-F238E27FC236}">
                <a16:creationId xmlns:a16="http://schemas.microsoft.com/office/drawing/2014/main" id="{566ECEE9-0406-A242-91D1-EED0B66E1140}"/>
              </a:ext>
            </a:extLst>
          </p:cNvPr>
          <p:cNvGrpSpPr>
            <a:grpSpLocks/>
          </p:cNvGrpSpPr>
          <p:nvPr/>
        </p:nvGrpSpPr>
        <p:grpSpPr bwMode="auto">
          <a:xfrm>
            <a:off x="1573213" y="3100388"/>
            <a:ext cx="2381251" cy="768350"/>
            <a:chOff x="1182" y="2145"/>
            <a:chExt cx="1500" cy="484"/>
          </a:xfrm>
        </p:grpSpPr>
        <p:sp>
          <p:nvSpPr>
            <p:cNvPr id="47" name="Oval 45">
              <a:extLst>
                <a:ext uri="{FF2B5EF4-FFF2-40B4-BE49-F238E27FC236}">
                  <a16:creationId xmlns:a16="http://schemas.microsoft.com/office/drawing/2014/main" id="{36150972-98A0-0548-9D9F-73F24F2F803F}"/>
                </a:ext>
              </a:extLst>
            </p:cNvPr>
            <p:cNvSpPr>
              <a:spLocks noChangeAspect="1" noChangeArrowheads="1"/>
            </p:cNvSpPr>
            <p:nvPr/>
          </p:nvSpPr>
          <p:spPr bwMode="auto">
            <a:xfrm>
              <a:off x="2528" y="2479"/>
              <a:ext cx="154" cy="15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48" name="Line 46">
              <a:extLst>
                <a:ext uri="{FF2B5EF4-FFF2-40B4-BE49-F238E27FC236}">
                  <a16:creationId xmlns:a16="http://schemas.microsoft.com/office/drawing/2014/main" id="{BF07DBF0-CEB7-0049-A3AC-6F1DA8DC572B}"/>
                </a:ext>
              </a:extLst>
            </p:cNvPr>
            <p:cNvSpPr>
              <a:spLocks noChangeShapeType="1"/>
            </p:cNvSpPr>
            <p:nvPr/>
          </p:nvSpPr>
          <p:spPr bwMode="auto">
            <a:xfrm>
              <a:off x="1228" y="2558"/>
              <a:ext cx="1306" cy="0"/>
            </a:xfrm>
            <a:prstGeom prst="line">
              <a:avLst/>
            </a:prstGeom>
            <a:noFill/>
            <a:ln w="50800">
              <a:solidFill>
                <a:schemeClr val="tx1"/>
              </a:solidFill>
              <a:round/>
              <a:headEnd type="none" w="sm" len="sm"/>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49" name="Text Box 47">
              <a:extLst>
                <a:ext uri="{FF2B5EF4-FFF2-40B4-BE49-F238E27FC236}">
                  <a16:creationId xmlns:a16="http://schemas.microsoft.com/office/drawing/2014/main" id="{C8CB75E4-E5F7-FC4F-91BC-BBBF1A717C74}"/>
                </a:ext>
              </a:extLst>
            </p:cNvPr>
            <p:cNvSpPr txBox="1">
              <a:spLocks noChangeArrowheads="1"/>
            </p:cNvSpPr>
            <p:nvPr/>
          </p:nvSpPr>
          <p:spPr bwMode="auto">
            <a:xfrm>
              <a:off x="1182" y="2145"/>
              <a:ext cx="1004" cy="407"/>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600" dirty="0">
                  <a:latin typeface="Gill Sans MT"/>
                  <a:cs typeface="Gill Sans MT"/>
                </a:rPr>
                <a:t>Surpassed</a:t>
              </a:r>
            </a:p>
            <a:p>
              <a:pPr algn="l"/>
              <a:r>
                <a:rPr kumimoji="0" lang="en-US" sz="2000" dirty="0">
                  <a:latin typeface="Gill Sans MT"/>
                  <a:cs typeface="Gill Sans MT"/>
                </a:rPr>
                <a:t>Heating Plate</a:t>
              </a:r>
              <a:endParaRPr kumimoji="0" lang="en-US" sz="2000" i="1" dirty="0">
                <a:latin typeface="Gill Sans MT"/>
                <a:cs typeface="Gill Sans MT"/>
              </a:endParaRPr>
            </a:p>
          </p:txBody>
        </p:sp>
      </p:grpSp>
      <p:grpSp>
        <p:nvGrpSpPr>
          <p:cNvPr id="50" name="Group 48">
            <a:extLst>
              <a:ext uri="{FF2B5EF4-FFF2-40B4-BE49-F238E27FC236}">
                <a16:creationId xmlns:a16="http://schemas.microsoft.com/office/drawing/2014/main" id="{5631B02B-FD7D-664C-9D40-19FE2571A6FF}"/>
              </a:ext>
            </a:extLst>
          </p:cNvPr>
          <p:cNvGrpSpPr>
            <a:grpSpLocks/>
          </p:cNvGrpSpPr>
          <p:nvPr/>
        </p:nvGrpSpPr>
        <p:grpSpPr bwMode="auto">
          <a:xfrm>
            <a:off x="3906838" y="1555750"/>
            <a:ext cx="2840037" cy="796925"/>
            <a:chOff x="2652" y="1172"/>
            <a:chExt cx="1789" cy="502"/>
          </a:xfrm>
        </p:grpSpPr>
        <p:sp>
          <p:nvSpPr>
            <p:cNvPr id="51" name="Oval 49">
              <a:extLst>
                <a:ext uri="{FF2B5EF4-FFF2-40B4-BE49-F238E27FC236}">
                  <a16:creationId xmlns:a16="http://schemas.microsoft.com/office/drawing/2014/main" id="{5D81EF3F-4A18-8745-B602-0ACF660C93DB}"/>
                </a:ext>
              </a:extLst>
            </p:cNvPr>
            <p:cNvSpPr>
              <a:spLocks noChangeAspect="1" noChangeArrowheads="1"/>
            </p:cNvSpPr>
            <p:nvPr/>
          </p:nvSpPr>
          <p:spPr bwMode="auto">
            <a:xfrm>
              <a:off x="4288" y="1526"/>
              <a:ext cx="153" cy="148"/>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52" name="Line 50">
              <a:extLst>
                <a:ext uri="{FF2B5EF4-FFF2-40B4-BE49-F238E27FC236}">
                  <a16:creationId xmlns:a16="http://schemas.microsoft.com/office/drawing/2014/main" id="{CF9375B4-6D11-104A-B30D-5FB0782C5B1B}"/>
                </a:ext>
              </a:extLst>
            </p:cNvPr>
            <p:cNvSpPr>
              <a:spLocks noChangeShapeType="1"/>
            </p:cNvSpPr>
            <p:nvPr/>
          </p:nvSpPr>
          <p:spPr bwMode="auto">
            <a:xfrm>
              <a:off x="2665" y="1602"/>
              <a:ext cx="1646" cy="0"/>
            </a:xfrm>
            <a:prstGeom prst="line">
              <a:avLst/>
            </a:prstGeom>
            <a:noFill/>
            <a:ln w="50800">
              <a:solidFill>
                <a:srgbClr val="FF0000"/>
              </a:solidFill>
              <a:round/>
              <a:headEnd type="none" w="sm" len="sm"/>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53" name="Text Box 51">
              <a:extLst>
                <a:ext uri="{FF2B5EF4-FFF2-40B4-BE49-F238E27FC236}">
                  <a16:creationId xmlns:a16="http://schemas.microsoft.com/office/drawing/2014/main" id="{DA1C5799-1E40-1E4B-BE0C-FE3D1823D738}"/>
                </a:ext>
              </a:extLst>
            </p:cNvPr>
            <p:cNvSpPr txBox="1">
              <a:spLocks noChangeArrowheads="1"/>
            </p:cNvSpPr>
            <p:nvPr/>
          </p:nvSpPr>
          <p:spPr bwMode="auto">
            <a:xfrm>
              <a:off x="2652" y="1172"/>
              <a:ext cx="1282" cy="446"/>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600" dirty="0">
                  <a:latin typeface="Gill Sans MT"/>
                  <a:cs typeface="Gill Sans MT"/>
                </a:rPr>
                <a:t>Not too long to reach</a:t>
              </a:r>
            </a:p>
            <a:p>
              <a:pPr algn="l"/>
              <a:r>
                <a:rPr kumimoji="0" lang="en-US" sz="2000" dirty="0">
                  <a:latin typeface="Gill Sans MT"/>
                  <a:cs typeface="Gill Sans MT"/>
                </a:rPr>
                <a:t>Nuclear Reactor</a:t>
              </a:r>
              <a:r>
                <a:rPr kumimoji="0" lang="en-US" dirty="0">
                  <a:solidFill>
                    <a:schemeClr val="tx2"/>
                  </a:solidFill>
                  <a:latin typeface="Gill Sans MT"/>
                  <a:cs typeface="Gill Sans MT"/>
                </a:rPr>
                <a:t> </a:t>
              </a:r>
              <a:endParaRPr kumimoji="0" lang="en-US" i="1" dirty="0">
                <a:solidFill>
                  <a:schemeClr val="tx2"/>
                </a:solidFill>
                <a:latin typeface="Gill Sans MT"/>
                <a:cs typeface="Gill Sans MT"/>
              </a:endParaRPr>
            </a:p>
          </p:txBody>
        </p:sp>
      </p:grpSp>
      <p:sp>
        <p:nvSpPr>
          <p:cNvPr id="54" name="Text Box 52">
            <a:extLst>
              <a:ext uri="{FF2B5EF4-FFF2-40B4-BE49-F238E27FC236}">
                <a16:creationId xmlns:a16="http://schemas.microsoft.com/office/drawing/2014/main" id="{8B425940-A713-6846-8304-DA8EFCAAA513}"/>
              </a:ext>
            </a:extLst>
          </p:cNvPr>
          <p:cNvSpPr txBox="1">
            <a:spLocks noChangeArrowheads="1"/>
          </p:cNvSpPr>
          <p:nvPr/>
        </p:nvSpPr>
        <p:spPr bwMode="auto">
          <a:xfrm>
            <a:off x="6856529" y="5529263"/>
            <a:ext cx="644409" cy="338554"/>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r"/>
            <a:r>
              <a:rPr kumimoji="0" lang="en-US" sz="1600" b="1">
                <a:latin typeface="Gill Sans MT"/>
                <a:cs typeface="Gill Sans MT"/>
              </a:rPr>
              <a:t>Year</a:t>
            </a:r>
            <a:endParaRPr kumimoji="0" lang="en-US" sz="1600" b="1" i="1">
              <a:latin typeface="Gill Sans MT"/>
              <a:cs typeface="Gill Sans MT"/>
            </a:endParaRPr>
          </a:p>
        </p:txBody>
      </p:sp>
      <p:sp>
        <p:nvSpPr>
          <p:cNvPr id="55" name="Text Box 53">
            <a:extLst>
              <a:ext uri="{FF2B5EF4-FFF2-40B4-BE49-F238E27FC236}">
                <a16:creationId xmlns:a16="http://schemas.microsoft.com/office/drawing/2014/main" id="{3CE9A150-7477-0749-A325-B06CC8AA6C91}"/>
              </a:ext>
            </a:extLst>
          </p:cNvPr>
          <p:cNvSpPr txBox="1">
            <a:spLocks noChangeArrowheads="1"/>
          </p:cNvSpPr>
          <p:nvPr/>
        </p:nvSpPr>
        <p:spPr bwMode="auto">
          <a:xfrm>
            <a:off x="5575300" y="2686050"/>
            <a:ext cx="216872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kumimoji="0" lang="en-US" sz="1800">
                <a:latin typeface="Gill Sans MT"/>
                <a:cs typeface="Gill Sans MT"/>
              </a:rPr>
              <a:t>Pentium 4 – 75 watts</a:t>
            </a:r>
            <a:endParaRPr kumimoji="0" lang="en-US" sz="2000">
              <a:latin typeface="Gill Sans MT"/>
              <a:cs typeface="Gill Sans MT"/>
            </a:endParaRPr>
          </a:p>
        </p:txBody>
      </p:sp>
      <p:sp>
        <p:nvSpPr>
          <p:cNvPr id="56" name="Text Box 54">
            <a:extLst>
              <a:ext uri="{FF2B5EF4-FFF2-40B4-BE49-F238E27FC236}">
                <a16:creationId xmlns:a16="http://schemas.microsoft.com/office/drawing/2014/main" id="{F91A9FBA-39AF-A344-8268-965D4E1769BD}"/>
              </a:ext>
            </a:extLst>
          </p:cNvPr>
          <p:cNvSpPr txBox="1">
            <a:spLocks noChangeArrowheads="1"/>
          </p:cNvSpPr>
          <p:nvPr/>
        </p:nvSpPr>
        <p:spPr bwMode="auto">
          <a:xfrm>
            <a:off x="1150938" y="5514975"/>
            <a:ext cx="637514"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kumimoji="0" lang="en-US" sz="1600" b="1">
                <a:latin typeface="Gill Sans MT"/>
                <a:cs typeface="Gill Sans MT"/>
              </a:rPr>
              <a:t>1985</a:t>
            </a:r>
          </a:p>
        </p:txBody>
      </p:sp>
      <p:sp>
        <p:nvSpPr>
          <p:cNvPr id="57" name="Text Box 55">
            <a:extLst>
              <a:ext uri="{FF2B5EF4-FFF2-40B4-BE49-F238E27FC236}">
                <a16:creationId xmlns:a16="http://schemas.microsoft.com/office/drawing/2014/main" id="{47015082-A354-2F40-9A4A-76EE15E284BB}"/>
              </a:ext>
            </a:extLst>
          </p:cNvPr>
          <p:cNvSpPr txBox="1">
            <a:spLocks noChangeArrowheads="1"/>
          </p:cNvSpPr>
          <p:nvPr/>
        </p:nvSpPr>
        <p:spPr bwMode="auto">
          <a:xfrm>
            <a:off x="3201988" y="5529263"/>
            <a:ext cx="637514"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kumimoji="0" lang="en-US" sz="1600" b="1">
                <a:latin typeface="Gill Sans MT"/>
                <a:cs typeface="Gill Sans MT"/>
              </a:rPr>
              <a:t>1995</a:t>
            </a:r>
            <a:endParaRPr kumimoji="0" lang="en-US" sz="2000">
              <a:latin typeface="Gill Sans MT"/>
              <a:cs typeface="Gill Sans MT"/>
            </a:endParaRPr>
          </a:p>
        </p:txBody>
      </p:sp>
      <p:sp>
        <p:nvSpPr>
          <p:cNvPr id="58" name="Text Box 56">
            <a:extLst>
              <a:ext uri="{FF2B5EF4-FFF2-40B4-BE49-F238E27FC236}">
                <a16:creationId xmlns:a16="http://schemas.microsoft.com/office/drawing/2014/main" id="{017FD51B-FFFB-CB4E-B8FD-41613EFCD003}"/>
              </a:ext>
            </a:extLst>
          </p:cNvPr>
          <p:cNvSpPr txBox="1">
            <a:spLocks noChangeArrowheads="1"/>
          </p:cNvSpPr>
          <p:nvPr/>
        </p:nvSpPr>
        <p:spPr bwMode="auto">
          <a:xfrm>
            <a:off x="5030788" y="5514975"/>
            <a:ext cx="637514"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kumimoji="0" lang="en-US" sz="1600" b="1">
                <a:latin typeface="Gill Sans MT"/>
                <a:cs typeface="Gill Sans MT"/>
              </a:rPr>
              <a:t>2001</a:t>
            </a:r>
            <a:endParaRPr kumimoji="0" lang="en-US" sz="2000">
              <a:latin typeface="Gill Sans MT"/>
              <a:cs typeface="Gill Sans MT"/>
            </a:endParaRPr>
          </a:p>
        </p:txBody>
      </p:sp>
      <p:sp>
        <p:nvSpPr>
          <p:cNvPr id="59" name="AutoShape 57">
            <a:extLst>
              <a:ext uri="{FF2B5EF4-FFF2-40B4-BE49-F238E27FC236}">
                <a16:creationId xmlns:a16="http://schemas.microsoft.com/office/drawing/2014/main" id="{E6BBDE63-EE5A-1E4A-BC94-BCB18C99DDF2}"/>
              </a:ext>
            </a:extLst>
          </p:cNvPr>
          <p:cNvSpPr>
            <a:spLocks noChangeAspect="1" noChangeArrowheads="1"/>
          </p:cNvSpPr>
          <p:nvPr/>
        </p:nvSpPr>
        <p:spPr bwMode="auto">
          <a:xfrm>
            <a:off x="5799138" y="2271713"/>
            <a:ext cx="252412" cy="244475"/>
          </a:xfrm>
          <a:prstGeom prst="diamond">
            <a:avLst/>
          </a:prstGeom>
          <a:solidFill>
            <a:srgbClr val="000080"/>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60" name="Text Box 58">
            <a:extLst>
              <a:ext uri="{FF2B5EF4-FFF2-40B4-BE49-F238E27FC236}">
                <a16:creationId xmlns:a16="http://schemas.microsoft.com/office/drawing/2014/main" id="{FC966C93-B7D5-3748-B604-480E287F754F}"/>
              </a:ext>
            </a:extLst>
          </p:cNvPr>
          <p:cNvSpPr txBox="1">
            <a:spLocks noChangeArrowheads="1"/>
          </p:cNvSpPr>
          <p:nvPr/>
        </p:nvSpPr>
        <p:spPr bwMode="auto">
          <a:xfrm>
            <a:off x="6372225" y="2273300"/>
            <a:ext cx="2038313"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kumimoji="0" lang="en-US" sz="1800" dirty="0">
                <a:latin typeface="Gill Sans MT"/>
                <a:cs typeface="Gill Sans MT"/>
              </a:rPr>
              <a:t>Itanium – 130 watts</a:t>
            </a:r>
            <a:endParaRPr kumimoji="0" lang="en-US" sz="2000" dirty="0">
              <a:latin typeface="Gill Sans MT"/>
              <a:cs typeface="Gill Sans MT"/>
            </a:endParaRPr>
          </a:p>
        </p:txBody>
      </p:sp>
      <p:sp>
        <p:nvSpPr>
          <p:cNvPr id="61" name="Text Box 59">
            <a:extLst>
              <a:ext uri="{FF2B5EF4-FFF2-40B4-BE49-F238E27FC236}">
                <a16:creationId xmlns:a16="http://schemas.microsoft.com/office/drawing/2014/main" id="{7D070BFF-7993-9340-BE3A-DA9076428DE0}"/>
              </a:ext>
            </a:extLst>
          </p:cNvPr>
          <p:cNvSpPr txBox="1">
            <a:spLocks noChangeArrowheads="1"/>
          </p:cNvSpPr>
          <p:nvPr/>
        </p:nvSpPr>
        <p:spPr bwMode="auto">
          <a:xfrm>
            <a:off x="828297" y="5900738"/>
            <a:ext cx="745154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l"/>
            <a:r>
              <a:rPr kumimoji="0" lang="en-US" sz="1000" dirty="0">
                <a:latin typeface="Gill Sans MT"/>
                <a:cs typeface="Gill Sans MT"/>
              </a:rPr>
              <a:t>Source: Fred Pollack, Intel.  New Microprocessor Challenges in the Coming Generations of CMOS Technologies, MICRO32 and </a:t>
            </a:r>
            <a:r>
              <a:rPr kumimoji="0" lang="en-US" sz="1000" dirty="0" err="1">
                <a:latin typeface="Gill Sans MT"/>
                <a:cs typeface="Gill Sans MT"/>
              </a:rPr>
              <a:t>Transmeta</a:t>
            </a:r>
            <a:endParaRPr kumimoji="0" lang="en-US" sz="1000" dirty="0">
              <a:latin typeface="Gill Sans MT"/>
              <a:cs typeface="Gill Sans MT"/>
            </a:endParaRPr>
          </a:p>
        </p:txBody>
      </p:sp>
      <p:sp>
        <p:nvSpPr>
          <p:cNvPr id="63" name="Oval 49">
            <a:extLst>
              <a:ext uri="{FF2B5EF4-FFF2-40B4-BE49-F238E27FC236}">
                <a16:creationId xmlns:a16="http://schemas.microsoft.com/office/drawing/2014/main" id="{900BD6B4-862E-704E-A6E3-DBEA0AE95FA4}"/>
              </a:ext>
            </a:extLst>
          </p:cNvPr>
          <p:cNvSpPr>
            <a:spLocks noChangeAspect="1" noChangeArrowheads="1"/>
          </p:cNvSpPr>
          <p:nvPr/>
        </p:nvSpPr>
        <p:spPr bwMode="auto">
          <a:xfrm>
            <a:off x="8115467" y="1288415"/>
            <a:ext cx="242887" cy="234950"/>
          </a:xfrm>
          <a:prstGeom prst="ellipse">
            <a:avLst/>
          </a:prstGeom>
          <a:solidFill>
            <a:srgbClr val="FF0000"/>
          </a:solidFill>
          <a:ln w="12700">
            <a:solidFill>
              <a:srgbClr val="FF0000"/>
            </a:solidFill>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grpSp>
        <p:nvGrpSpPr>
          <p:cNvPr id="64" name="Group 44">
            <a:extLst>
              <a:ext uri="{FF2B5EF4-FFF2-40B4-BE49-F238E27FC236}">
                <a16:creationId xmlns:a16="http://schemas.microsoft.com/office/drawing/2014/main" id="{01ACEE76-7FE1-C04A-866F-E52E4102B5FD}"/>
              </a:ext>
            </a:extLst>
          </p:cNvPr>
          <p:cNvGrpSpPr>
            <a:grpSpLocks/>
          </p:cNvGrpSpPr>
          <p:nvPr/>
        </p:nvGrpSpPr>
        <p:grpSpPr bwMode="auto">
          <a:xfrm>
            <a:off x="5982602" y="693102"/>
            <a:ext cx="2146300" cy="712788"/>
            <a:chOff x="1182" y="2109"/>
            <a:chExt cx="1352" cy="449"/>
          </a:xfrm>
        </p:grpSpPr>
        <p:sp>
          <p:nvSpPr>
            <p:cNvPr id="66" name="Line 46">
              <a:extLst>
                <a:ext uri="{FF2B5EF4-FFF2-40B4-BE49-F238E27FC236}">
                  <a16:creationId xmlns:a16="http://schemas.microsoft.com/office/drawing/2014/main" id="{8ACC41A9-224C-464A-9CD9-4191AC32F53F}"/>
                </a:ext>
              </a:extLst>
            </p:cNvPr>
            <p:cNvSpPr>
              <a:spLocks noChangeShapeType="1"/>
            </p:cNvSpPr>
            <p:nvPr/>
          </p:nvSpPr>
          <p:spPr bwMode="auto">
            <a:xfrm>
              <a:off x="1228" y="2558"/>
              <a:ext cx="1306" cy="0"/>
            </a:xfrm>
            <a:prstGeom prst="line">
              <a:avLst/>
            </a:prstGeom>
            <a:noFill/>
            <a:ln w="50800">
              <a:solidFill>
                <a:srgbClr val="FF0000"/>
              </a:solidFill>
              <a:round/>
              <a:headEnd type="none" w="sm" len="sm"/>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Gill Sans MT"/>
                <a:cs typeface="Gill Sans MT"/>
              </a:endParaRPr>
            </a:p>
          </p:txBody>
        </p:sp>
        <p:sp>
          <p:nvSpPr>
            <p:cNvPr id="67" name="Text Box 47">
              <a:extLst>
                <a:ext uri="{FF2B5EF4-FFF2-40B4-BE49-F238E27FC236}">
                  <a16:creationId xmlns:a16="http://schemas.microsoft.com/office/drawing/2014/main" id="{C1C47870-D92B-D343-9CB3-AF74F050D3E0}"/>
                </a:ext>
              </a:extLst>
            </p:cNvPr>
            <p:cNvSpPr txBox="1">
              <a:spLocks noChangeArrowheads="1"/>
            </p:cNvSpPr>
            <p:nvPr/>
          </p:nvSpPr>
          <p:spPr bwMode="auto">
            <a:xfrm>
              <a:off x="1182" y="2109"/>
              <a:ext cx="1086" cy="407"/>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kumimoji="0" lang="en-US" sz="1600" dirty="0">
                  <a:latin typeface="Gill Sans MT"/>
                  <a:cs typeface="Gill Sans MT"/>
                </a:rPr>
                <a:t>Projection:</a:t>
              </a:r>
            </a:p>
            <a:p>
              <a:pPr algn="l"/>
              <a:r>
                <a:rPr lang="en-US" sz="2000" dirty="0">
                  <a:latin typeface="Gill Sans MT"/>
                  <a:cs typeface="Gill Sans MT"/>
                </a:rPr>
                <a:t>Rocket Nozzle</a:t>
              </a:r>
              <a:endParaRPr kumimoji="0" lang="en-US" sz="2000" dirty="0">
                <a:latin typeface="Gill Sans MT"/>
                <a:cs typeface="Gill Sans MT"/>
              </a:endParaRPr>
            </a:p>
          </p:txBody>
        </p:sp>
      </p:grpSp>
    </p:spTree>
    <p:extLst>
      <p:ext uri="{BB962C8B-B14F-4D97-AF65-F5344CB8AC3E}">
        <p14:creationId xmlns:p14="http://schemas.microsoft.com/office/powerpoint/2010/main" val="241831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0-#ppt_w/2"/>
                                          </p:val>
                                        </p:tav>
                                        <p:tav tm="100000">
                                          <p:val>
                                            <p:strVal val="#ppt_x"/>
                                          </p:val>
                                        </p:tav>
                                      </p:tavLst>
                                    </p:anim>
                                    <p:anim calcmode="lin" valueType="num">
                                      <p:cBhvr additive="base">
                                        <p:cTn id="14"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500" fill="hold"/>
                                        <p:tgtEl>
                                          <p:spTgt spid="64"/>
                                        </p:tgtEl>
                                        <p:attrNameLst>
                                          <p:attrName>ppt_x</p:attrName>
                                        </p:attrNameLst>
                                      </p:cBhvr>
                                      <p:tavLst>
                                        <p:tav tm="0">
                                          <p:val>
                                            <p:strVal val="0-#ppt_w/2"/>
                                          </p:val>
                                        </p:tav>
                                        <p:tav tm="100000">
                                          <p:val>
                                            <p:strVal val="#ppt_x"/>
                                          </p:val>
                                        </p:tav>
                                      </p:tavLst>
                                    </p:anim>
                                    <p:anim calcmode="lin" valueType="num">
                                      <p:cBhvr additive="base">
                                        <p:cTn id="20" dur="5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3">
            <a:extLst>
              <a:ext uri="{FF2B5EF4-FFF2-40B4-BE49-F238E27FC236}">
                <a16:creationId xmlns:a16="http://schemas.microsoft.com/office/drawing/2014/main" id="{6E032D9C-512E-854E-B0B7-E6AD20308B8F}"/>
              </a:ext>
            </a:extLst>
          </p:cNvPr>
          <p:cNvPicPr>
            <a:picLocks noChangeAspect="1"/>
          </p:cNvPicPr>
          <p:nvPr/>
        </p:nvPicPr>
        <p:blipFill>
          <a:blip r:embed="rId2">
            <a:extLst>
              <a:ext uri="{28A0092B-C50C-407E-A947-70E740481C1C}">
                <a14:useLocalDpi xmlns:a14="http://schemas.microsoft.com/office/drawing/2010/main" val="0"/>
              </a:ext>
            </a:extLst>
          </a:blip>
          <a:srcRect b="23126"/>
          <a:stretch>
            <a:fillRect/>
          </a:stretch>
        </p:blipFill>
        <p:spPr bwMode="auto">
          <a:xfrm>
            <a:off x="5309436" y="122120"/>
            <a:ext cx="3352800"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Title 1">
            <a:extLst>
              <a:ext uri="{FF2B5EF4-FFF2-40B4-BE49-F238E27FC236}">
                <a16:creationId xmlns:a16="http://schemas.microsoft.com/office/drawing/2014/main" id="{1F05267C-CECE-4C43-BC6A-671A1325645D}"/>
              </a:ext>
            </a:extLst>
          </p:cNvPr>
          <p:cNvSpPr>
            <a:spLocks noGrp="1"/>
          </p:cNvSpPr>
          <p:nvPr>
            <p:ph type="title"/>
          </p:nvPr>
        </p:nvSpPr>
        <p:spPr>
          <a:xfrm>
            <a:off x="422754" y="370840"/>
            <a:ext cx="7772400" cy="762000"/>
          </a:xfrm>
        </p:spPr>
        <p:txBody>
          <a:bodyPr/>
          <a:lstStyle/>
          <a:p>
            <a:pPr eaLnBrk="1" hangingPunct="1"/>
            <a:r>
              <a:rPr lang="en-US" altLang="en-US" dirty="0"/>
              <a:t>Power</a:t>
            </a:r>
          </a:p>
        </p:txBody>
      </p:sp>
      <p:sp>
        <p:nvSpPr>
          <p:cNvPr id="31747" name="Content Placeholder 2">
            <a:extLst>
              <a:ext uri="{FF2B5EF4-FFF2-40B4-BE49-F238E27FC236}">
                <a16:creationId xmlns:a16="http://schemas.microsoft.com/office/drawing/2014/main" id="{63BB78E8-F3B1-8949-AF70-30F0C1B6B081}"/>
              </a:ext>
            </a:extLst>
          </p:cNvPr>
          <p:cNvSpPr>
            <a:spLocks noGrp="1"/>
          </p:cNvSpPr>
          <p:nvPr>
            <p:ph idx="1"/>
          </p:nvPr>
        </p:nvSpPr>
        <p:spPr>
          <a:xfrm>
            <a:off x="422754" y="1361464"/>
            <a:ext cx="7772400" cy="4979046"/>
          </a:xfrm>
        </p:spPr>
        <p:txBody>
          <a:bodyPr/>
          <a:lstStyle/>
          <a:p>
            <a:pPr eaLnBrk="1" hangingPunct="1"/>
            <a:r>
              <a:rPr lang="en-US" altLang="en-US" dirty="0"/>
              <a:t>Power is really a function of …</a:t>
            </a:r>
          </a:p>
          <a:p>
            <a:pPr lvl="1" eaLnBrk="1" hangingPunct="1"/>
            <a:r>
              <a:rPr lang="en-US" altLang="en-US" dirty="0"/>
              <a:t>Die size</a:t>
            </a:r>
            <a:endParaRPr lang="en-US" altLang="en-US" dirty="0">
              <a:sym typeface="Wingdings" pitchFamily="2" charset="2"/>
            </a:endParaRPr>
          </a:p>
          <a:p>
            <a:pPr lvl="2" eaLnBrk="1" hangingPunct="1"/>
            <a:r>
              <a:rPr lang="en-US" altLang="en-US" dirty="0"/>
              <a:t>More transistors and wires to feed </a:t>
            </a:r>
          </a:p>
          <a:p>
            <a:pPr lvl="1" eaLnBrk="1" hangingPunct="1"/>
            <a:r>
              <a:rPr lang="en-US" altLang="en-US" dirty="0"/>
              <a:t>Frequency </a:t>
            </a:r>
            <a:r>
              <a:rPr lang="en-US" altLang="en-US" i="1" dirty="0"/>
              <a:t>f  </a:t>
            </a:r>
          </a:p>
          <a:p>
            <a:pPr lvl="2" eaLnBrk="1" hangingPunct="1"/>
            <a:r>
              <a:rPr lang="en-US" altLang="en-US" dirty="0"/>
              <a:t>How often do you need to feed them</a:t>
            </a:r>
          </a:p>
          <a:p>
            <a:pPr lvl="1" eaLnBrk="1" hangingPunct="1"/>
            <a:r>
              <a:rPr lang="en-US" altLang="en-US" dirty="0"/>
              <a:t>Voltage </a:t>
            </a:r>
            <a:r>
              <a:rPr lang="en-US" altLang="en-US" i="1" dirty="0"/>
              <a:t>V  </a:t>
            </a:r>
          </a:p>
          <a:p>
            <a:pPr lvl="2" eaLnBrk="1" hangingPunct="1"/>
            <a:r>
              <a:rPr lang="en-US" altLang="en-US" dirty="0"/>
              <a:t>At what level do you need to feed them</a:t>
            </a:r>
          </a:p>
          <a:p>
            <a:pPr eaLnBrk="1" hangingPunct="1"/>
            <a:r>
              <a:rPr lang="en-US" altLang="en-US" dirty="0"/>
              <a:t>Pipelining:  A double-edged sword</a:t>
            </a:r>
          </a:p>
          <a:p>
            <a:pPr lvl="1" eaLnBrk="1" hangingPunct="1"/>
            <a:r>
              <a:rPr lang="en-US" altLang="en-US" dirty="0"/>
              <a:t>Better Performance (Maybe) and Higher Power Consumption</a:t>
            </a:r>
          </a:p>
          <a:p>
            <a:pPr lvl="2" eaLnBrk="1" hangingPunct="1"/>
            <a:r>
              <a:rPr lang="en-US" altLang="en-US" dirty="0"/>
              <a:t>Increase # of small steps to realize an instruction.  	              </a:t>
            </a:r>
            <a:r>
              <a:rPr lang="en-US" altLang="en-US" b="1" dirty="0"/>
              <a:t>More small steps = deeper pipeline </a:t>
            </a:r>
            <a:r>
              <a:rPr lang="en-US" altLang="en-US" dirty="0">
                <a:sym typeface="Wingdings" pitchFamily="2" charset="2"/>
              </a:rPr>
              <a:t>= </a:t>
            </a:r>
            <a:r>
              <a:rPr lang="en-US" altLang="en-US" b="1" dirty="0"/>
              <a:t>higher </a:t>
            </a:r>
            <a:r>
              <a:rPr lang="en-US" altLang="en-US" b="1" i="1" dirty="0"/>
              <a:t>f</a:t>
            </a:r>
            <a:r>
              <a:rPr lang="en-US" altLang="en-US" b="1" dirty="0"/>
              <a:t> and </a:t>
            </a:r>
            <a:r>
              <a:rPr lang="en-US" altLang="en-US" b="1" i="1" dirty="0"/>
              <a:t>V</a:t>
            </a:r>
            <a:r>
              <a:rPr lang="en-US" altLang="en-US" b="1" dirty="0"/>
              <a:t>, </a:t>
            </a:r>
            <a:r>
              <a:rPr lang="en-US" altLang="en-US" i="1" dirty="0"/>
              <a:t>thus enabling better performance </a:t>
            </a:r>
            <a:r>
              <a:rPr lang="en-US" altLang="en-US" b="1" i="1" dirty="0"/>
              <a:t>but </a:t>
            </a:r>
            <a:r>
              <a:rPr lang="en-US" altLang="en-US" i="1" dirty="0"/>
              <a:t>…</a:t>
            </a:r>
            <a:endParaRPr lang="en-US" altLang="en-US" b="1" i="1" dirty="0"/>
          </a:p>
          <a:p>
            <a:pPr lvl="2" eaLnBrk="1" hangingPunct="1"/>
            <a:r>
              <a:rPr lang="en-US" altLang="en-US" dirty="0"/>
              <a:t>Better performance </a:t>
            </a:r>
            <a:r>
              <a:rPr lang="en-US" altLang="en-US" i="1" dirty="0"/>
              <a:t>only </a:t>
            </a:r>
            <a:r>
              <a:rPr lang="en-US" altLang="en-US" dirty="0"/>
              <a:t>if pipeline can be kept full.  Difficult to do as pipelines get deeper.</a:t>
            </a:r>
          </a:p>
        </p:txBody>
      </p:sp>
      <p:sp>
        <p:nvSpPr>
          <p:cNvPr id="31748" name="Text Box 5">
            <a:extLst>
              <a:ext uri="{FF2B5EF4-FFF2-40B4-BE49-F238E27FC236}">
                <a16:creationId xmlns:a16="http://schemas.microsoft.com/office/drawing/2014/main" id="{FFAD25EC-CA15-8F49-A500-8B5CC2AEF934}"/>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Improving Performance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7A47976C-F962-3D4C-A57A-831C816878CA}"/>
              </a:ext>
            </a:extLst>
          </p:cNvPr>
          <p:cNvSpPr>
            <a:spLocks noGrp="1"/>
          </p:cNvSpPr>
          <p:nvPr>
            <p:ph type="title"/>
          </p:nvPr>
        </p:nvSpPr>
        <p:spPr/>
        <p:txBody>
          <a:bodyPr/>
          <a:lstStyle/>
          <a:p>
            <a:pPr eaLnBrk="1" hangingPunct="1"/>
            <a:r>
              <a:rPr lang="en-US" altLang="en-US"/>
              <a:t>Frequency, Voltage, and Power</a:t>
            </a:r>
          </a:p>
        </p:txBody>
      </p:sp>
      <p:pic>
        <p:nvPicPr>
          <p:cNvPr id="32770" name="Picture 3">
            <a:extLst>
              <a:ext uri="{FF2B5EF4-FFF2-40B4-BE49-F238E27FC236}">
                <a16:creationId xmlns:a16="http://schemas.microsoft.com/office/drawing/2014/main" id="{02539DF2-9C87-F14B-B2E7-78BFAB7DBCA2}"/>
              </a:ext>
            </a:extLst>
          </p:cNvPr>
          <p:cNvPicPr>
            <a:picLocks noChangeAspect="1"/>
          </p:cNvPicPr>
          <p:nvPr/>
        </p:nvPicPr>
        <p:blipFill>
          <a:blip r:embed="rId3">
            <a:extLst>
              <a:ext uri="{28A0092B-C50C-407E-A947-70E740481C1C}">
                <a14:useLocalDpi xmlns:a14="http://schemas.microsoft.com/office/drawing/2010/main" val="0"/>
              </a:ext>
            </a:extLst>
          </a:blip>
          <a:srcRect b="59184"/>
          <a:stretch>
            <a:fillRect/>
          </a:stretch>
        </p:blipFill>
        <p:spPr bwMode="auto">
          <a:xfrm>
            <a:off x="476250" y="2247900"/>
            <a:ext cx="4013200" cy="305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4">
            <a:extLst>
              <a:ext uri="{FF2B5EF4-FFF2-40B4-BE49-F238E27FC236}">
                <a16:creationId xmlns:a16="http://schemas.microsoft.com/office/drawing/2014/main" id="{9857579C-C47F-2B43-9235-DB6438D3B5B4}"/>
              </a:ext>
            </a:extLst>
          </p:cNvPr>
          <p:cNvPicPr>
            <a:picLocks noChangeAspect="1"/>
          </p:cNvPicPr>
          <p:nvPr/>
        </p:nvPicPr>
        <p:blipFill>
          <a:blip r:embed="rId3">
            <a:extLst>
              <a:ext uri="{28A0092B-C50C-407E-A947-70E740481C1C}">
                <a14:useLocalDpi xmlns:a14="http://schemas.microsoft.com/office/drawing/2010/main" val="0"/>
              </a:ext>
            </a:extLst>
          </a:blip>
          <a:srcRect t="43044" b="17120"/>
          <a:stretch>
            <a:fillRect/>
          </a:stretch>
        </p:blipFill>
        <p:spPr bwMode="auto">
          <a:xfrm>
            <a:off x="4654550" y="2282825"/>
            <a:ext cx="4013200"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 Box 5">
            <a:extLst>
              <a:ext uri="{FF2B5EF4-FFF2-40B4-BE49-F238E27FC236}">
                <a16:creationId xmlns:a16="http://schemas.microsoft.com/office/drawing/2014/main" id="{70B44943-2BCA-5C49-97E8-0BFEF32779E0}"/>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Improving Performance</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CFB70EBE-A953-4445-97C2-F37F8AD88FA8}"/>
              </a:ext>
            </a:extLst>
          </p:cNvPr>
          <p:cNvSpPr>
            <a:spLocks noGrp="1"/>
          </p:cNvSpPr>
          <p:nvPr>
            <p:ph type="title"/>
          </p:nvPr>
        </p:nvSpPr>
        <p:spPr/>
        <p:txBody>
          <a:bodyPr/>
          <a:lstStyle/>
          <a:p>
            <a:pPr eaLnBrk="1" hangingPunct="1"/>
            <a:r>
              <a:rPr lang="en-US" altLang="en-US"/>
              <a:t>Solutions to Power &amp; Cooling</a:t>
            </a:r>
          </a:p>
        </p:txBody>
      </p:sp>
      <p:sp>
        <p:nvSpPr>
          <p:cNvPr id="33794" name="Content Placeholder 2">
            <a:extLst>
              <a:ext uri="{FF2B5EF4-FFF2-40B4-BE49-F238E27FC236}">
                <a16:creationId xmlns:a16="http://schemas.microsoft.com/office/drawing/2014/main" id="{7C36C487-30FD-4247-A7A5-FFC0331DD827}"/>
              </a:ext>
            </a:extLst>
          </p:cNvPr>
          <p:cNvSpPr>
            <a:spLocks noGrp="1"/>
          </p:cNvSpPr>
          <p:nvPr>
            <p:ph idx="1"/>
          </p:nvPr>
        </p:nvSpPr>
        <p:spPr/>
        <p:txBody>
          <a:bodyPr/>
          <a:lstStyle/>
          <a:p>
            <a:pPr eaLnBrk="1" hangingPunct="1"/>
            <a:r>
              <a:rPr lang="en-US" altLang="en-US" dirty="0"/>
              <a:t>Reduce component count (transistors and wires)</a:t>
            </a:r>
          </a:p>
          <a:p>
            <a:pPr lvl="1" eaLnBrk="1" hangingPunct="1"/>
            <a:r>
              <a:rPr lang="en-US" altLang="en-US" dirty="0"/>
              <a:t>Reduce </a:t>
            </a:r>
            <a:r>
              <a:rPr lang="en-US" altLang="en-US" i="1" dirty="0"/>
              <a:t>complexity</a:t>
            </a:r>
            <a:r>
              <a:rPr lang="en-US" altLang="en-US" dirty="0"/>
              <a:t>, e.g., ARM and </a:t>
            </a:r>
            <a:r>
              <a:rPr lang="en-US" altLang="en-US" dirty="0" err="1"/>
              <a:t>Transmeta</a:t>
            </a:r>
            <a:r>
              <a:rPr lang="en-US" altLang="en-US" dirty="0"/>
              <a:t> CPUs </a:t>
            </a:r>
            <a:r>
              <a:rPr lang="en-US" altLang="en-US" i="1" dirty="0"/>
              <a:t> </a:t>
            </a:r>
          </a:p>
          <a:p>
            <a:pPr eaLnBrk="1" hangingPunct="1"/>
            <a:r>
              <a:rPr lang="en-US" altLang="en-US" dirty="0"/>
              <a:t>Shrink components</a:t>
            </a:r>
          </a:p>
          <a:p>
            <a:pPr lvl="1" eaLnBrk="1" hangingPunct="1"/>
            <a:r>
              <a:rPr lang="en-US" dirty="0"/>
              <a:t>Moore’s Law: An observation that the number of transistors on a chip doubles every year while costs are halved.</a:t>
            </a:r>
          </a:p>
          <a:p>
            <a:pPr lvl="1" eaLnBrk="1" hangingPunct="1"/>
            <a:r>
              <a:rPr lang="en-US" dirty="0"/>
              <a:t>Caveat: The End of Moore’s Law?</a:t>
            </a:r>
          </a:p>
          <a:p>
            <a:pPr lvl="2" eaLnBrk="1" hangingPunct="1"/>
            <a:r>
              <a:rPr lang="en-US" dirty="0"/>
              <a:t>2019:  Intel @ 10nm. AMD &amp; Apple @ 7nm.</a:t>
            </a:r>
          </a:p>
          <a:p>
            <a:pPr lvl="3" eaLnBrk="1" hangingPunct="1"/>
            <a:r>
              <a:rPr lang="en-US" dirty="0"/>
              <a:t>Further shrinking has gotten more complicated.</a:t>
            </a:r>
          </a:p>
          <a:p>
            <a:pPr lvl="3" eaLnBrk="1" hangingPunct="1"/>
            <a:r>
              <a:rPr lang="en-US" dirty="0"/>
              <a:t>No transistor shrink from Intel between 2014-2019.</a:t>
            </a:r>
            <a:endParaRPr lang="en-US" altLang="ja-JP" dirty="0"/>
          </a:p>
          <a:p>
            <a:pPr eaLnBrk="1" hangingPunct="1"/>
            <a:r>
              <a:rPr lang="en-US" altLang="en-US" dirty="0"/>
              <a:t>Reduce leakage of transistors</a:t>
            </a:r>
          </a:p>
          <a:p>
            <a:pPr eaLnBrk="1" hangingPunct="1"/>
            <a:r>
              <a:rPr lang="en-US" altLang="en-US" dirty="0"/>
              <a:t>Manage power intelligently via software</a:t>
            </a:r>
          </a:p>
          <a:p>
            <a:pPr lvl="1" eaLnBrk="1" hangingPunct="1"/>
            <a:r>
              <a:rPr lang="en-US" altLang="en-US" sz="1800" dirty="0"/>
              <a:t>Example:  C. Hsu &amp; W. Feng, </a:t>
            </a:r>
            <a:r>
              <a:rPr lang="ja-JP" altLang="en-US" sz="1800"/>
              <a:t>“</a:t>
            </a:r>
            <a:r>
              <a:rPr lang="en-US" altLang="ja-JP" sz="1800" dirty="0"/>
              <a:t>A Power-Aware Run-Time System for High-Performance Computing,</a:t>
            </a:r>
            <a:r>
              <a:rPr lang="ja-JP" altLang="en-US" sz="1800"/>
              <a:t>”</a:t>
            </a:r>
            <a:r>
              <a:rPr lang="en-US" altLang="ja-JP" sz="1800" dirty="0"/>
              <a:t> </a:t>
            </a:r>
            <a:r>
              <a:rPr lang="en-US" altLang="ja-JP" sz="1800" i="1" dirty="0"/>
              <a:t>ACM/IEEE SC 2005</a:t>
            </a:r>
            <a:r>
              <a:rPr lang="en-US" altLang="ja-JP" sz="1800" dirty="0"/>
              <a:t>, November 2005. </a:t>
            </a:r>
          </a:p>
        </p:txBody>
      </p:sp>
      <p:sp>
        <p:nvSpPr>
          <p:cNvPr id="33795" name="Text Box 5">
            <a:extLst>
              <a:ext uri="{FF2B5EF4-FFF2-40B4-BE49-F238E27FC236}">
                <a16:creationId xmlns:a16="http://schemas.microsoft.com/office/drawing/2014/main" id="{7E5760CE-C5FD-0F4F-B9EB-D8E77BEFB652}"/>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Improving Performance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D50462BE-58F4-FF45-A9A4-EB6B4AFC261A}"/>
              </a:ext>
            </a:extLst>
          </p:cNvPr>
          <p:cNvSpPr>
            <a:spLocks noGrp="1"/>
          </p:cNvSpPr>
          <p:nvPr>
            <p:ph type="title"/>
          </p:nvPr>
        </p:nvSpPr>
        <p:spPr/>
        <p:txBody>
          <a:bodyPr/>
          <a:lstStyle/>
          <a:p>
            <a:pPr eaLnBrk="1" hangingPunct="1"/>
            <a:r>
              <a:rPr lang="en-US" altLang="en-US" dirty="0"/>
              <a:t>Recall:  Pipelining Requires ILP</a:t>
            </a:r>
          </a:p>
        </p:txBody>
      </p:sp>
      <p:sp>
        <p:nvSpPr>
          <p:cNvPr id="28674" name="Content Placeholder 2">
            <a:extLst>
              <a:ext uri="{FF2B5EF4-FFF2-40B4-BE49-F238E27FC236}">
                <a16:creationId xmlns:a16="http://schemas.microsoft.com/office/drawing/2014/main" id="{690AC077-4D74-484E-B9B7-2582C8F52B30}"/>
              </a:ext>
            </a:extLst>
          </p:cNvPr>
          <p:cNvSpPr>
            <a:spLocks noGrp="1"/>
          </p:cNvSpPr>
          <p:nvPr>
            <p:ph idx="1"/>
          </p:nvPr>
        </p:nvSpPr>
        <p:spPr>
          <a:xfrm>
            <a:off x="685799" y="1229360"/>
            <a:ext cx="7894530" cy="5095240"/>
          </a:xfrm>
        </p:spPr>
        <p:txBody>
          <a:bodyPr/>
          <a:lstStyle/>
          <a:p>
            <a:pPr eaLnBrk="1" hangingPunct="1"/>
            <a:r>
              <a:rPr lang="en-US" altLang="en-US" dirty="0"/>
              <a:t>Why does pipelining work?   </a:t>
            </a:r>
          </a:p>
          <a:p>
            <a:pPr eaLnBrk="1" hangingPunct="1"/>
            <a:r>
              <a:rPr lang="en-US" altLang="en-US" dirty="0"/>
              <a:t>Instruction-level parallelism (ILP)</a:t>
            </a:r>
          </a:p>
          <a:p>
            <a:pPr lvl="1" eaLnBrk="1" hangingPunct="1"/>
            <a:r>
              <a:rPr lang="en-US" altLang="en-US" dirty="0"/>
              <a:t>Non-trivial portions of program code are composed of sequences of instructions that can be reordered and executed in parallel without impacting the output of the program. </a:t>
            </a:r>
          </a:p>
          <a:p>
            <a:pPr eaLnBrk="1" hangingPunct="1"/>
            <a:endParaRPr lang="en-US" altLang="en-US" b="1" dirty="0"/>
          </a:p>
          <a:p>
            <a:pPr eaLnBrk="1" hangingPunct="1"/>
            <a:endParaRPr lang="en-US" altLang="en-US" b="1" dirty="0"/>
          </a:p>
          <a:p>
            <a:pPr eaLnBrk="1" hangingPunct="1"/>
            <a:endParaRPr lang="en-US" altLang="en-US" b="1" dirty="0"/>
          </a:p>
          <a:p>
            <a:pPr eaLnBrk="1" hangingPunct="1"/>
            <a:endParaRPr lang="en-US" altLang="en-US" b="1" dirty="0"/>
          </a:p>
          <a:p>
            <a:pPr eaLnBrk="1" hangingPunct="1"/>
            <a:endParaRPr lang="en-US" altLang="en-US" b="1" dirty="0"/>
          </a:p>
          <a:p>
            <a:pPr eaLnBrk="1" hangingPunct="1"/>
            <a:r>
              <a:rPr lang="en-US" altLang="en-US" dirty="0"/>
              <a:t>The pipeline allows multiple instructions to be </a:t>
            </a:r>
            <a:r>
              <a:rPr lang="ja-JP" altLang="en-US"/>
              <a:t>“</a:t>
            </a:r>
            <a:r>
              <a:rPr lang="en-US" altLang="ja-JP" dirty="0"/>
              <a:t>in-ﬂight</a:t>
            </a:r>
            <a:r>
              <a:rPr lang="ja-JP" altLang="en-US"/>
              <a:t>”</a:t>
            </a:r>
            <a:r>
              <a:rPr lang="en-US" altLang="ja-JP" dirty="0"/>
              <a:t> at any given time.</a:t>
            </a:r>
            <a:endParaRPr lang="en-US" altLang="en-US" dirty="0"/>
          </a:p>
        </p:txBody>
      </p:sp>
      <p:sp>
        <p:nvSpPr>
          <p:cNvPr id="28676" name="Text Box 5">
            <a:extLst>
              <a:ext uri="{FF2B5EF4-FFF2-40B4-BE49-F238E27FC236}">
                <a16:creationId xmlns:a16="http://schemas.microsoft.com/office/drawing/2014/main" id="{1DC138EB-0FAB-994F-9CC3-412A1222CB6F}"/>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Improving Performance</a:t>
            </a:r>
          </a:p>
        </p:txBody>
      </p:sp>
      <p:sp>
        <p:nvSpPr>
          <p:cNvPr id="2" name="Vertical Scroll 1">
            <a:extLst>
              <a:ext uri="{FF2B5EF4-FFF2-40B4-BE49-F238E27FC236}">
                <a16:creationId xmlns:a16="http://schemas.microsoft.com/office/drawing/2014/main" id="{253BA708-2EED-3343-BBD9-058F2C1434A7}"/>
              </a:ext>
            </a:extLst>
          </p:cNvPr>
          <p:cNvSpPr/>
          <p:nvPr/>
        </p:nvSpPr>
        <p:spPr bwMode="auto">
          <a:xfrm>
            <a:off x="2987040" y="3230880"/>
            <a:ext cx="2763520" cy="1828800"/>
          </a:xfrm>
          <a:prstGeom prst="verticalScrol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3716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700" dirty="0">
              <a:latin typeface="Consolas" panose="020B0609020204030204" pitchFamily="49" charset="0"/>
              <a:ea typeface="ＭＳ Ｐゴシック" pitchFamily="-65" charset="-128"/>
              <a:cs typeface="Consolas" panose="020B0609020204030204" pitchFamily="49"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onsolas" panose="020B0609020204030204" pitchFamily="49" charset="0"/>
                <a:ea typeface="ＭＳ Ｐゴシック" pitchFamily="-65" charset="-128"/>
                <a:cs typeface="Consolas" panose="020B0609020204030204" pitchFamily="49" charset="0"/>
              </a:rPr>
              <a:t>mov  ax, 4</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onsolas" panose="020B0609020204030204" pitchFamily="49" charset="0"/>
                <a:ea typeface="ＭＳ Ｐゴシック" pitchFamily="-65" charset="-128"/>
                <a:cs typeface="Consolas" panose="020B0609020204030204" pitchFamily="49" charset="0"/>
              </a:rPr>
              <a:t>mov  bx, 5</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onsolas" panose="020B0609020204030204" pitchFamily="49" charset="0"/>
                <a:ea typeface="ＭＳ Ｐゴシック" pitchFamily="-65" charset="-128"/>
                <a:cs typeface="Consolas" panose="020B0609020204030204" pitchFamily="49" charset="0"/>
              </a:rPr>
              <a:t>add  cx, ex, ex</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Consolas" panose="020B0609020204030204" pitchFamily="49" charset="0"/>
                <a:ea typeface="ＭＳ Ｐゴシック" pitchFamily="-65" charset="-128"/>
                <a:cs typeface="Consolas" panose="020B0609020204030204" pitchFamily="49" charset="0"/>
              </a:rPr>
              <a:t>mul</a:t>
            </a:r>
            <a:r>
              <a:rPr kumimoji="0" lang="en-US" sz="1600" b="0" i="0" u="none" strike="noStrike" cap="none" normalizeH="0" baseline="0" dirty="0">
                <a:ln>
                  <a:noFill/>
                </a:ln>
                <a:solidFill>
                  <a:schemeClr val="tx1"/>
                </a:solidFill>
                <a:effectLst/>
                <a:latin typeface="Consolas" panose="020B0609020204030204" pitchFamily="49" charset="0"/>
                <a:ea typeface="ＭＳ Ｐゴシック" pitchFamily="-65" charset="-128"/>
                <a:cs typeface="Consolas" panose="020B0609020204030204" pitchFamily="49" charset="0"/>
              </a:rPr>
              <a:t>  dx, ex, ex</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err="1">
                <a:latin typeface="Consolas" panose="020B0609020204030204" pitchFamily="49" charset="0"/>
                <a:ea typeface="ＭＳ Ｐゴシック" pitchFamily="-65" charset="-128"/>
                <a:cs typeface="Consolas" panose="020B0609020204030204" pitchFamily="49" charset="0"/>
              </a:rPr>
              <a:t>bne</a:t>
            </a:r>
            <a:r>
              <a:rPr lang="en-US" sz="1600" dirty="0">
                <a:latin typeface="Consolas" panose="020B0609020204030204" pitchFamily="49" charset="0"/>
                <a:ea typeface="ＭＳ Ｐゴシック" pitchFamily="-65" charset="-128"/>
                <a:cs typeface="Consolas" panose="020B0609020204030204" pitchFamily="49" charset="0"/>
              </a:rPr>
              <a:t>  cx, dx, label</a:t>
            </a:r>
            <a:endParaRPr kumimoji="0" lang="en-US" sz="1600" b="0" i="0" u="none" strike="noStrike" cap="none" normalizeH="0" baseline="0" dirty="0">
              <a:ln>
                <a:noFill/>
              </a:ln>
              <a:solidFill>
                <a:schemeClr val="tx1"/>
              </a:solidFill>
              <a:effectLst/>
              <a:latin typeface="Consolas" panose="020B0609020204030204" pitchFamily="49" charset="0"/>
              <a:ea typeface="ＭＳ Ｐゴシック" pitchFamily="-65" charset="-128"/>
              <a:cs typeface="Consolas" panose="020B0609020204030204" pitchFamily="49" charset="0"/>
            </a:endParaRPr>
          </a:p>
        </p:txBody>
      </p:sp>
    </p:spTree>
    <p:extLst>
      <p:ext uri="{BB962C8B-B14F-4D97-AF65-F5344CB8AC3E}">
        <p14:creationId xmlns:p14="http://schemas.microsoft.com/office/powerpoint/2010/main" val="2023783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2">
            <a:extLst>
              <a:ext uri="{FF2B5EF4-FFF2-40B4-BE49-F238E27FC236}">
                <a16:creationId xmlns:a16="http://schemas.microsoft.com/office/drawing/2014/main" id="{4BFC0E26-4C4D-BA41-B553-A3D2110C2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440" y="880979"/>
            <a:ext cx="5326060" cy="530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5842" name="Text Box 5">
            <a:extLst>
              <a:ext uri="{FF2B5EF4-FFF2-40B4-BE49-F238E27FC236}">
                <a16:creationId xmlns:a16="http://schemas.microsoft.com/office/drawing/2014/main" id="{DF5772CD-61C1-8749-97DD-36785B6DE9C8}"/>
              </a:ext>
            </a:extLst>
          </p:cNvPr>
          <p:cNvSpPr txBox="1">
            <a:spLocks noChangeArrowheads="1"/>
          </p:cNvSpPr>
          <p:nvPr/>
        </p:nvSpPr>
        <p:spPr bwMode="auto">
          <a:xfrm rot="5400000">
            <a:off x="8513775" y="261421"/>
            <a:ext cx="890564" cy="36933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cxnSp>
        <p:nvCxnSpPr>
          <p:cNvPr id="35843" name="Straight Arrow Connector 4">
            <a:extLst>
              <a:ext uri="{FF2B5EF4-FFF2-40B4-BE49-F238E27FC236}">
                <a16:creationId xmlns:a16="http://schemas.microsoft.com/office/drawing/2014/main" id="{D371EA32-C073-104C-8710-BC9DB9913BE4}"/>
              </a:ext>
            </a:extLst>
          </p:cNvPr>
          <p:cNvCxnSpPr>
            <a:cxnSpLocks noChangeShapeType="1"/>
          </p:cNvCxnSpPr>
          <p:nvPr/>
        </p:nvCxnSpPr>
        <p:spPr bwMode="auto">
          <a:xfrm rot="10800000" flipV="1">
            <a:off x="6635750" y="4352926"/>
            <a:ext cx="901700" cy="4572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35844" name="TextBox 6">
            <a:extLst>
              <a:ext uri="{FF2B5EF4-FFF2-40B4-BE49-F238E27FC236}">
                <a16:creationId xmlns:a16="http://schemas.microsoft.com/office/drawing/2014/main" id="{0AB87A26-FA19-A94E-871D-DE770C091D51}"/>
              </a:ext>
            </a:extLst>
          </p:cNvPr>
          <p:cNvSpPr txBox="1">
            <a:spLocks noChangeArrowheads="1"/>
          </p:cNvSpPr>
          <p:nvPr/>
        </p:nvSpPr>
        <p:spPr bwMode="auto">
          <a:xfrm>
            <a:off x="7590631" y="4121944"/>
            <a:ext cx="590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latin typeface="Gill Sans MT" panose="020B0502020104020203" pitchFamily="34" charset="77"/>
              </a:rPr>
              <a:t>ILP</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Content Placeholder 2">
            <a:extLst>
              <a:ext uri="{FF2B5EF4-FFF2-40B4-BE49-F238E27FC236}">
                <a16:creationId xmlns:a16="http://schemas.microsoft.com/office/drawing/2014/main" id="{AFC57608-3C10-F643-B65A-DFDA5FBB60F8}"/>
              </a:ext>
            </a:extLst>
          </p:cNvPr>
          <p:cNvSpPr>
            <a:spLocks noGrp="1"/>
          </p:cNvSpPr>
          <p:nvPr>
            <p:ph idx="1"/>
          </p:nvPr>
        </p:nvSpPr>
        <p:spPr>
          <a:xfrm>
            <a:off x="685800" y="5788700"/>
            <a:ext cx="7772400" cy="449262"/>
          </a:xfrm>
        </p:spPr>
        <p:txBody>
          <a:bodyPr/>
          <a:lstStyle/>
          <a:p>
            <a:pPr marL="0" indent="0">
              <a:buFontTx/>
              <a:buNone/>
            </a:pPr>
            <a:r>
              <a:rPr lang="en-US" altLang="en-US" sz="1600">
                <a:hlinkClick r:id="rId2"/>
              </a:rPr>
              <a:t>https://www.karlrupp.net/wp-content/uploads/2015/06/40-years-processor-trend.png</a:t>
            </a:r>
            <a:r>
              <a:rPr lang="en-US" altLang="en-US" sz="1600"/>
              <a:t> </a:t>
            </a:r>
          </a:p>
        </p:txBody>
      </p:sp>
      <p:pic>
        <p:nvPicPr>
          <p:cNvPr id="97282" name="Picture 4">
            <a:extLst>
              <a:ext uri="{FF2B5EF4-FFF2-40B4-BE49-F238E27FC236}">
                <a16:creationId xmlns:a16="http://schemas.microsoft.com/office/drawing/2014/main" id="{49E496DE-EA11-6645-81F0-4076DB3E48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6138" y="705699"/>
            <a:ext cx="7566025" cy="494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a:extLst>
              <a:ext uri="{FF2B5EF4-FFF2-40B4-BE49-F238E27FC236}">
                <a16:creationId xmlns:a16="http://schemas.microsoft.com/office/drawing/2014/main" id="{947B90AC-C6F8-8740-AB8C-444D1FA6616F}"/>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70A8821B-99B9-934D-8764-F021B18BBFF1}"/>
              </a:ext>
            </a:extLst>
          </p:cNvPr>
          <p:cNvSpPr>
            <a:spLocks noGrp="1"/>
          </p:cNvSpPr>
          <p:nvPr>
            <p:ph type="title"/>
          </p:nvPr>
        </p:nvSpPr>
        <p:spPr/>
        <p:txBody>
          <a:bodyPr/>
          <a:lstStyle/>
          <a:p>
            <a:pPr eaLnBrk="1" hangingPunct="1"/>
            <a:r>
              <a:rPr lang="en-US" altLang="en-US"/>
              <a:t>Key to Performance:  ILP?</a:t>
            </a:r>
          </a:p>
        </p:txBody>
      </p:sp>
      <p:sp>
        <p:nvSpPr>
          <p:cNvPr id="37890" name="Content Placeholder 2">
            <a:extLst>
              <a:ext uri="{FF2B5EF4-FFF2-40B4-BE49-F238E27FC236}">
                <a16:creationId xmlns:a16="http://schemas.microsoft.com/office/drawing/2014/main" id="{C6A2AC2D-E191-A349-9CD2-1FB8A9688157}"/>
              </a:ext>
            </a:extLst>
          </p:cNvPr>
          <p:cNvSpPr>
            <a:spLocks noGrp="1"/>
          </p:cNvSpPr>
          <p:nvPr>
            <p:ph idx="1"/>
          </p:nvPr>
        </p:nvSpPr>
        <p:spPr>
          <a:xfrm>
            <a:off x="685799" y="1078352"/>
            <a:ext cx="7894529" cy="5408808"/>
          </a:xfrm>
        </p:spPr>
        <p:txBody>
          <a:bodyPr/>
          <a:lstStyle/>
          <a:p>
            <a:pPr eaLnBrk="1" hangingPunct="1"/>
            <a:r>
              <a:rPr lang="en-US" altLang="en-US" dirty="0"/>
              <a:t>Smaller steps = deeper pipeline </a:t>
            </a:r>
            <a:r>
              <a:rPr lang="en-US" altLang="en-US" dirty="0">
                <a:sym typeface="Wingdings" pitchFamily="2" charset="2"/>
              </a:rPr>
              <a:t>= more ILP = </a:t>
            </a:r>
            <a:r>
              <a:rPr lang="en-US" altLang="en-US" dirty="0"/>
              <a:t>higher </a:t>
            </a:r>
            <a:r>
              <a:rPr lang="en-US" altLang="en-US" i="1" dirty="0"/>
              <a:t>f</a:t>
            </a:r>
            <a:r>
              <a:rPr lang="en-US" altLang="en-US" dirty="0"/>
              <a:t> </a:t>
            </a:r>
          </a:p>
          <a:p>
            <a:pPr eaLnBrk="1" hangingPunct="1">
              <a:spcBef>
                <a:spcPct val="0"/>
              </a:spcBef>
              <a:buFontTx/>
              <a:buNone/>
            </a:pPr>
            <a:r>
              <a:rPr lang="en-US" altLang="en-US" i="1" dirty="0"/>
              <a:t> 	but …</a:t>
            </a:r>
          </a:p>
          <a:p>
            <a:pPr lvl="1" eaLnBrk="1" hangingPunct="1"/>
            <a:r>
              <a:rPr lang="en-US" altLang="en-US" dirty="0"/>
              <a:t>Hardware much more complex </a:t>
            </a:r>
          </a:p>
          <a:p>
            <a:pPr lvl="1" eaLnBrk="1" hangingPunct="1"/>
            <a:r>
              <a:rPr lang="en-US" altLang="en-US" dirty="0"/>
              <a:t>Hardware runs hotter</a:t>
            </a:r>
          </a:p>
          <a:p>
            <a:pPr lvl="1" eaLnBrk="1" hangingPunct="1"/>
            <a:r>
              <a:rPr lang="en-US" altLang="en-US" dirty="0"/>
              <a:t>Deeper pipelines and better ILP identification has gotten harder and more costly </a:t>
            </a:r>
            <a:r>
              <a:rPr lang="en-US" altLang="en-US" sz="1800" i="1" dirty="0"/>
              <a:t> </a:t>
            </a:r>
            <a:r>
              <a:rPr lang="en-US" altLang="en-US" dirty="0">
                <a:sym typeface="Wingdings" pitchFamily="2" charset="2"/>
              </a:rPr>
              <a:t>  diminishing returns</a:t>
            </a:r>
            <a:endParaRPr lang="en-US" altLang="en-US" dirty="0"/>
          </a:p>
          <a:p>
            <a:pPr eaLnBrk="1" hangingPunct="1"/>
            <a:r>
              <a:rPr lang="en-US" altLang="en-US" dirty="0"/>
              <a:t>Solution?  Other forms of parallelism</a:t>
            </a:r>
          </a:p>
          <a:p>
            <a:pPr lvl="1"/>
            <a:r>
              <a:rPr lang="en-US" altLang="en-US" i="1" dirty="0"/>
              <a:t>Data-level parallelism (DLP)</a:t>
            </a:r>
          </a:p>
          <a:p>
            <a:pPr lvl="2"/>
            <a:r>
              <a:rPr lang="en-US" altLang="en-US" dirty="0"/>
              <a:t>Vector architectures and graphics processing units (GPUs)</a:t>
            </a:r>
          </a:p>
          <a:p>
            <a:pPr lvl="1"/>
            <a:r>
              <a:rPr lang="en-US" altLang="en-US" i="1" dirty="0"/>
              <a:t>Thread-level parallelism (TLP)</a:t>
            </a:r>
          </a:p>
          <a:p>
            <a:pPr lvl="2"/>
            <a:r>
              <a:rPr lang="en-US" altLang="en-US" dirty="0"/>
              <a:t>Multicore</a:t>
            </a:r>
          </a:p>
          <a:p>
            <a:pPr lvl="1">
              <a:spcAft>
                <a:spcPts val="600"/>
              </a:spcAft>
            </a:pPr>
            <a:r>
              <a:rPr lang="en-US" altLang="en-US" i="1" dirty="0"/>
              <a:t>Request-level parallelism (RLP)</a:t>
            </a:r>
            <a:endParaRPr lang="en-US" altLang="en-US" dirty="0"/>
          </a:p>
          <a:p>
            <a:pPr marL="347663" lvl="1" indent="0" eaLnBrk="1" hangingPunct="1">
              <a:buNone/>
            </a:pPr>
            <a:r>
              <a:rPr lang="en-US" altLang="en-US" i="1" dirty="0"/>
              <a:t>A change in technology direction that forces a fundamental rethinking of how to continue boosting performance.</a:t>
            </a:r>
          </a:p>
        </p:txBody>
      </p:sp>
      <p:sp>
        <p:nvSpPr>
          <p:cNvPr id="5" name="Text Box 5">
            <a:extLst>
              <a:ext uri="{FF2B5EF4-FFF2-40B4-BE49-F238E27FC236}">
                <a16:creationId xmlns:a16="http://schemas.microsoft.com/office/drawing/2014/main" id="{5FE7B480-D892-964F-B0C9-0EDC11B05159}"/>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DC58D214-F7FA-944F-A046-44C359F6BD26}"/>
              </a:ext>
            </a:extLst>
          </p:cNvPr>
          <p:cNvSpPr>
            <a:spLocks noGrp="1"/>
          </p:cNvSpPr>
          <p:nvPr>
            <p:ph type="title"/>
          </p:nvPr>
        </p:nvSpPr>
        <p:spPr>
          <a:xfrm>
            <a:off x="545124" y="333142"/>
            <a:ext cx="7772400" cy="762000"/>
          </a:xfrm>
        </p:spPr>
        <p:txBody>
          <a:bodyPr/>
          <a:lstStyle/>
          <a:p>
            <a:r>
              <a:rPr lang="en-US" altLang="en-US" dirty="0"/>
              <a:t>Acknowledgements</a:t>
            </a:r>
          </a:p>
        </p:txBody>
      </p:sp>
      <p:sp>
        <p:nvSpPr>
          <p:cNvPr id="18434" name="Content Placeholder 2">
            <a:extLst>
              <a:ext uri="{FF2B5EF4-FFF2-40B4-BE49-F238E27FC236}">
                <a16:creationId xmlns:a16="http://schemas.microsoft.com/office/drawing/2014/main" id="{6CBFC776-2424-144D-9B73-01E91F7A146B}"/>
              </a:ext>
            </a:extLst>
          </p:cNvPr>
          <p:cNvSpPr>
            <a:spLocks noGrp="1"/>
          </p:cNvSpPr>
          <p:nvPr>
            <p:ph idx="1"/>
          </p:nvPr>
        </p:nvSpPr>
        <p:spPr>
          <a:xfrm>
            <a:off x="545124" y="1215851"/>
            <a:ext cx="8056266" cy="5159549"/>
          </a:xfrm>
        </p:spPr>
        <p:txBody>
          <a:bodyPr/>
          <a:lstStyle/>
          <a:p>
            <a:r>
              <a:rPr lang="en-US" altLang="en-US" dirty="0"/>
              <a:t>Thanks to many sources for slide material</a:t>
            </a:r>
          </a:p>
          <a:p>
            <a:pPr lvl="1">
              <a:spcBef>
                <a:spcPts val="600"/>
              </a:spcBef>
              <a:buFontTx/>
              <a:buNone/>
            </a:pPr>
            <a:r>
              <a:rPr lang="en-US" altLang="en-US" sz="1600" dirty="0"/>
              <a:t>© 1990 Morgan Kaufmann Publishers, © 2001-present Elsevier</a:t>
            </a:r>
          </a:p>
          <a:p>
            <a:pPr lvl="1">
              <a:spcBef>
                <a:spcPts val="0"/>
              </a:spcBef>
              <a:buFontTx/>
              <a:buNone/>
            </a:pPr>
            <a:r>
              <a:rPr lang="en-US" altLang="en-US" sz="1600" dirty="0"/>
              <a:t>	Computer Architecture: A Quantitative Approach by J. Hennessy &amp; D. Patterson</a:t>
            </a:r>
          </a:p>
          <a:p>
            <a:pPr lvl="1">
              <a:spcBef>
                <a:spcPts val="600"/>
              </a:spcBef>
              <a:buNone/>
            </a:pPr>
            <a:r>
              <a:rPr lang="en-US" altLang="en-US" sz="1600" dirty="0"/>
              <a:t>© 1994 Morgan Kaufmann Publishers, © 2001-present Elsevier </a:t>
            </a:r>
          </a:p>
          <a:p>
            <a:pPr lvl="1">
              <a:spcBef>
                <a:spcPts val="0"/>
              </a:spcBef>
              <a:buFontTx/>
              <a:buNone/>
            </a:pPr>
            <a:r>
              <a:rPr lang="en-US" altLang="en-US" sz="1600" dirty="0"/>
              <a:t>	Computer Organization and Design by D. Patterson &amp; J. Hennessy</a:t>
            </a:r>
          </a:p>
          <a:p>
            <a:pPr lvl="1">
              <a:spcBef>
                <a:spcPts val="600"/>
              </a:spcBef>
              <a:buNone/>
            </a:pPr>
            <a:r>
              <a:rPr lang="en-US" altLang="en-US" sz="1600" dirty="0"/>
              <a:t>© 2002 K. </a:t>
            </a:r>
            <a:r>
              <a:rPr lang="en-US" altLang="en-US" sz="1600" dirty="0" err="1"/>
              <a:t>Asinovic</a:t>
            </a:r>
            <a:r>
              <a:rPr lang="en-US" altLang="en-US" sz="1600" dirty="0"/>
              <a:t> &amp; Arvind, MIT</a:t>
            </a:r>
          </a:p>
          <a:p>
            <a:pPr lvl="1">
              <a:spcBef>
                <a:spcPts val="600"/>
              </a:spcBef>
              <a:buNone/>
            </a:pPr>
            <a:r>
              <a:rPr lang="en-US" altLang="en-US" sz="1600" dirty="0"/>
              <a:t>© 2002 J. </a:t>
            </a:r>
            <a:r>
              <a:rPr lang="en-US" altLang="en-US" sz="1600" dirty="0" err="1"/>
              <a:t>Kubiatowicz</a:t>
            </a:r>
            <a:r>
              <a:rPr lang="en-US" altLang="en-US" sz="1600" dirty="0"/>
              <a:t>, University of California at Berkeley </a:t>
            </a:r>
          </a:p>
          <a:p>
            <a:pPr lvl="1">
              <a:spcBef>
                <a:spcPts val="600"/>
              </a:spcBef>
              <a:buFontTx/>
              <a:buNone/>
            </a:pPr>
            <a:r>
              <a:rPr lang="en-US" altLang="en-US" sz="1600" dirty="0"/>
              <a:t>© 2006, © 2010 No Starch Press for Inside the Machine by J. Stokes</a:t>
            </a:r>
          </a:p>
          <a:p>
            <a:pPr lvl="1">
              <a:spcBef>
                <a:spcPts val="600"/>
              </a:spcBef>
              <a:buFontTx/>
              <a:buNone/>
            </a:pPr>
            <a:r>
              <a:rPr lang="en-US" altLang="en-US" sz="1600" dirty="0"/>
              <a:t>© 2007 W.-M. </a:t>
            </a:r>
            <a:r>
              <a:rPr lang="en-US" altLang="en-US" sz="1600" dirty="0" err="1"/>
              <a:t>Hwu</a:t>
            </a:r>
            <a:r>
              <a:rPr lang="en-US" altLang="en-US" sz="1600" dirty="0"/>
              <a:t> &amp; D. Kirk, University of Illinois &amp; NVIDIA</a:t>
            </a:r>
          </a:p>
          <a:p>
            <a:pPr lvl="1">
              <a:spcBef>
                <a:spcPts val="600"/>
              </a:spcBef>
              <a:buFontTx/>
              <a:buNone/>
            </a:pPr>
            <a:r>
              <a:rPr lang="en-US" altLang="en-US" sz="1600" dirty="0"/>
              <a:t>© 2007-2010 J. Owens, University of California at Davis</a:t>
            </a:r>
          </a:p>
          <a:p>
            <a:pPr lvl="1">
              <a:spcBef>
                <a:spcPts val="600"/>
              </a:spcBef>
              <a:buFontTx/>
              <a:buNone/>
            </a:pPr>
            <a:r>
              <a:rPr lang="en-US" altLang="en-US" sz="1600" dirty="0"/>
              <a:t>© 2010 CRC Press for Introduction to Concurrency in Programming Languages by M. </a:t>
            </a:r>
            <a:r>
              <a:rPr lang="en-US" altLang="en-US" sz="1600" dirty="0" err="1"/>
              <a:t>Sottile</a:t>
            </a:r>
            <a:r>
              <a:rPr lang="en-US" altLang="en-US" sz="1600" dirty="0"/>
              <a:t>, T. Mattson, and C. Rasmussen</a:t>
            </a:r>
          </a:p>
          <a:p>
            <a:pPr lvl="1">
              <a:spcBef>
                <a:spcPts val="600"/>
              </a:spcBef>
              <a:buFontTx/>
              <a:buNone/>
            </a:pPr>
            <a:r>
              <a:rPr lang="en-US" altLang="en-US" sz="1600" dirty="0"/>
              <a:t>© 2017, IBM POWER9 Processor Architecture by </a:t>
            </a:r>
            <a:r>
              <a:rPr lang="en-US" altLang="en-US" sz="1600" dirty="0" err="1"/>
              <a:t>Sadasivam</a:t>
            </a:r>
            <a:r>
              <a:rPr lang="en-US" altLang="en-US" sz="1600" dirty="0"/>
              <a:t> et al., IBM</a:t>
            </a:r>
          </a:p>
          <a:p>
            <a:pPr lvl="1">
              <a:spcBef>
                <a:spcPts val="600"/>
              </a:spcBef>
              <a:buFontTx/>
              <a:buNone/>
            </a:pPr>
            <a:r>
              <a:rPr lang="en-US" altLang="en-US" sz="1600" dirty="0"/>
              <a:t>© 2016, © 2019 POWER9 Processor User’s Manual, IBM</a:t>
            </a:r>
          </a:p>
          <a:p>
            <a:pPr lvl="1">
              <a:spcBef>
                <a:spcPts val="600"/>
              </a:spcBef>
              <a:buFontTx/>
              <a:buNone/>
            </a:pPr>
            <a:r>
              <a:rPr lang="en-US" altLang="en-US" sz="1600" dirty="0"/>
              <a:t>© The </a:t>
            </a:r>
            <a:r>
              <a:rPr lang="en-US" altLang="en-US" sz="1600" dirty="0" err="1"/>
              <a:t>OpenPOWER</a:t>
            </a:r>
            <a:r>
              <a:rPr lang="en-US" altLang="en-US" sz="1600" dirty="0"/>
              <a:t> Foundation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3">
            <a:extLst>
              <a:ext uri="{FF2B5EF4-FFF2-40B4-BE49-F238E27FC236}">
                <a16:creationId xmlns:a16="http://schemas.microsoft.com/office/drawing/2014/main" id="{4E55ED38-A598-8A4D-8E59-40912706B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925" y="1579987"/>
            <a:ext cx="8726488"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Rectangle 2">
            <a:extLst>
              <a:ext uri="{FF2B5EF4-FFF2-40B4-BE49-F238E27FC236}">
                <a16:creationId xmlns:a16="http://schemas.microsoft.com/office/drawing/2014/main" id="{234498FE-42F7-A142-A5C4-44FD64E024DB}"/>
              </a:ext>
            </a:extLst>
          </p:cNvPr>
          <p:cNvSpPr>
            <a:spLocks noGrp="1" noChangeArrowheads="1"/>
          </p:cNvSpPr>
          <p:nvPr>
            <p:ph type="title"/>
          </p:nvPr>
        </p:nvSpPr>
        <p:spPr/>
        <p:txBody>
          <a:bodyPr/>
          <a:lstStyle/>
          <a:p>
            <a:r>
              <a:rPr lang="en-US" altLang="en-US" dirty="0"/>
              <a:t>Single-Processor Performance</a:t>
            </a:r>
            <a:endParaRPr lang="en-GB" altLang="en-US" dirty="0"/>
          </a:p>
        </p:txBody>
      </p:sp>
      <p:sp>
        <p:nvSpPr>
          <p:cNvPr id="38915" name="Text Box 8">
            <a:extLst>
              <a:ext uri="{FF2B5EF4-FFF2-40B4-BE49-F238E27FC236}">
                <a16:creationId xmlns:a16="http://schemas.microsoft.com/office/drawing/2014/main" id="{C92D1174-2339-074B-B248-6446C88A1258}"/>
              </a:ext>
            </a:extLst>
          </p:cNvPr>
          <p:cNvSpPr txBox="1">
            <a:spLocks noChangeArrowheads="1"/>
          </p:cNvSpPr>
          <p:nvPr/>
        </p:nvSpPr>
        <p:spPr bwMode="auto">
          <a:xfrm>
            <a:off x="1055083" y="4342784"/>
            <a:ext cx="20803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dirty="0">
                <a:solidFill>
                  <a:srgbClr val="FF0000"/>
                </a:solidFill>
                <a:latin typeface="Candara" panose="020E0502030303020204" pitchFamily="34" charset="0"/>
              </a:rPr>
              <a:t>Commodity RISC</a:t>
            </a:r>
            <a:endParaRPr lang="en-GB" altLang="en-US" sz="2000" dirty="0">
              <a:solidFill>
                <a:srgbClr val="FF0000"/>
              </a:solidFill>
              <a:latin typeface="Candara" panose="020E0502030303020204" pitchFamily="34" charset="0"/>
            </a:endParaRPr>
          </a:p>
        </p:txBody>
      </p:sp>
      <p:cxnSp>
        <p:nvCxnSpPr>
          <p:cNvPr id="38916" name="Straight Arrow Connector 8">
            <a:extLst>
              <a:ext uri="{FF2B5EF4-FFF2-40B4-BE49-F238E27FC236}">
                <a16:creationId xmlns:a16="http://schemas.microsoft.com/office/drawing/2014/main" id="{7919F414-32AB-2444-A409-D198990A3277}"/>
              </a:ext>
            </a:extLst>
          </p:cNvPr>
          <p:cNvCxnSpPr>
            <a:cxnSpLocks noChangeShapeType="1"/>
          </p:cNvCxnSpPr>
          <p:nvPr/>
        </p:nvCxnSpPr>
        <p:spPr bwMode="auto">
          <a:xfrm>
            <a:off x="2819400" y="4685211"/>
            <a:ext cx="476794" cy="509452"/>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38917" name="Text Box 8">
            <a:extLst>
              <a:ext uri="{FF2B5EF4-FFF2-40B4-BE49-F238E27FC236}">
                <a16:creationId xmlns:a16="http://schemas.microsoft.com/office/drawing/2014/main" id="{3AD8DA83-BBA2-054D-B619-D7876A7F7C13}"/>
              </a:ext>
            </a:extLst>
          </p:cNvPr>
          <p:cNvSpPr txBox="1">
            <a:spLocks noChangeArrowheads="1"/>
          </p:cNvSpPr>
          <p:nvPr/>
        </p:nvSpPr>
        <p:spPr bwMode="auto">
          <a:xfrm>
            <a:off x="4572000" y="1182874"/>
            <a:ext cx="2774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dirty="0">
                <a:solidFill>
                  <a:srgbClr val="FF0000"/>
                </a:solidFill>
                <a:latin typeface="Candara" panose="020E0502030303020204" pitchFamily="34" charset="0"/>
              </a:rPr>
              <a:t>Commodity multi-core</a:t>
            </a:r>
            <a:endParaRPr lang="en-GB" altLang="en-US" sz="2000" dirty="0">
              <a:solidFill>
                <a:srgbClr val="FF0000"/>
              </a:solidFill>
              <a:latin typeface="Candara" panose="020E0502030303020204" pitchFamily="34" charset="0"/>
            </a:endParaRPr>
          </a:p>
        </p:txBody>
      </p:sp>
      <p:cxnSp>
        <p:nvCxnSpPr>
          <p:cNvPr id="38918" name="Straight Arrow Connector 11">
            <a:extLst>
              <a:ext uri="{FF2B5EF4-FFF2-40B4-BE49-F238E27FC236}">
                <a16:creationId xmlns:a16="http://schemas.microsoft.com/office/drawing/2014/main" id="{2293FEBC-47C4-4348-8F40-9A5F10486D28}"/>
              </a:ext>
            </a:extLst>
          </p:cNvPr>
          <p:cNvCxnSpPr>
            <a:cxnSpLocks noChangeShapeType="1"/>
            <a:stCxn id="38917" idx="2"/>
          </p:cNvCxnSpPr>
          <p:nvPr/>
        </p:nvCxnSpPr>
        <p:spPr bwMode="auto">
          <a:xfrm>
            <a:off x="5959475" y="1582984"/>
            <a:ext cx="1229031" cy="956404"/>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11" name="Text Box 8">
            <a:extLst>
              <a:ext uri="{FF2B5EF4-FFF2-40B4-BE49-F238E27FC236}">
                <a16:creationId xmlns:a16="http://schemas.microsoft.com/office/drawing/2014/main" id="{9B5CA00E-1F39-0F44-985D-49D7372FADE1}"/>
              </a:ext>
            </a:extLst>
          </p:cNvPr>
          <p:cNvSpPr txBox="1">
            <a:spLocks noChangeArrowheads="1"/>
          </p:cNvSpPr>
          <p:nvPr/>
        </p:nvSpPr>
        <p:spPr bwMode="auto">
          <a:xfrm>
            <a:off x="4115509" y="1761385"/>
            <a:ext cx="164091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dirty="0">
                <a:solidFill>
                  <a:srgbClr val="FF0000"/>
                </a:solidFill>
                <a:latin typeface="Candara" panose="020E0502030303020204" pitchFamily="34" charset="0"/>
              </a:rPr>
              <a:t>Multi-core</a:t>
            </a:r>
            <a:endParaRPr lang="en-GB" altLang="en-US" sz="2000" dirty="0">
              <a:solidFill>
                <a:srgbClr val="FF0000"/>
              </a:solidFill>
              <a:latin typeface="Candara" panose="020E0502030303020204" pitchFamily="34" charset="0"/>
            </a:endParaRPr>
          </a:p>
        </p:txBody>
      </p:sp>
      <p:cxnSp>
        <p:nvCxnSpPr>
          <p:cNvPr id="12" name="Straight Arrow Connector 11">
            <a:extLst>
              <a:ext uri="{FF2B5EF4-FFF2-40B4-BE49-F238E27FC236}">
                <a16:creationId xmlns:a16="http://schemas.microsoft.com/office/drawing/2014/main" id="{3BB66FD0-EB05-4544-91B9-155DF9577C2F}"/>
              </a:ext>
            </a:extLst>
          </p:cNvPr>
          <p:cNvCxnSpPr>
            <a:cxnSpLocks noChangeShapeType="1"/>
          </p:cNvCxnSpPr>
          <p:nvPr/>
        </p:nvCxnSpPr>
        <p:spPr bwMode="auto">
          <a:xfrm>
            <a:off x="4977706" y="2139026"/>
            <a:ext cx="1180723" cy="896121"/>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19" name="Text Box 5">
            <a:extLst>
              <a:ext uri="{FF2B5EF4-FFF2-40B4-BE49-F238E27FC236}">
                <a16:creationId xmlns:a16="http://schemas.microsoft.com/office/drawing/2014/main" id="{80F55F37-DC8C-834B-8908-C3DE5815543C}"/>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9F1DBE0D-0EB8-874D-9A5B-91CF05EB2219}"/>
              </a:ext>
            </a:extLst>
          </p:cNvPr>
          <p:cNvSpPr>
            <a:spLocks noGrp="1" noChangeArrowheads="1"/>
          </p:cNvSpPr>
          <p:nvPr>
            <p:ph type="title"/>
          </p:nvPr>
        </p:nvSpPr>
        <p:spPr/>
        <p:txBody>
          <a:bodyPr/>
          <a:lstStyle/>
          <a:p>
            <a:r>
              <a:rPr lang="en-US" altLang="en-US"/>
              <a:t>Current Trends in Architecture</a:t>
            </a:r>
            <a:endParaRPr lang="en-AU" altLang="en-US"/>
          </a:p>
        </p:txBody>
      </p:sp>
      <p:sp>
        <p:nvSpPr>
          <p:cNvPr id="39938" name="Rectangle 3">
            <a:extLst>
              <a:ext uri="{FF2B5EF4-FFF2-40B4-BE49-F238E27FC236}">
                <a16:creationId xmlns:a16="http://schemas.microsoft.com/office/drawing/2014/main" id="{C8A61C70-8B2C-6A42-A4B5-FA49B5C84469}"/>
              </a:ext>
            </a:extLst>
          </p:cNvPr>
          <p:cNvSpPr>
            <a:spLocks noGrp="1" noChangeArrowheads="1"/>
          </p:cNvSpPr>
          <p:nvPr>
            <p:ph idx="1"/>
          </p:nvPr>
        </p:nvSpPr>
        <p:spPr/>
        <p:txBody>
          <a:bodyPr/>
          <a:lstStyle/>
          <a:p>
            <a:r>
              <a:rPr lang="en-US" altLang="en-US" dirty="0"/>
              <a:t>Cannot continue to rely only on </a:t>
            </a:r>
            <a:r>
              <a:rPr lang="en-US" altLang="en-US" i="1" dirty="0"/>
              <a:t>instruction-level parallelism (ILP)</a:t>
            </a:r>
          </a:p>
          <a:p>
            <a:pPr lvl="1"/>
            <a:r>
              <a:rPr lang="en-US" altLang="en-US" dirty="0"/>
              <a:t>Single-processor performance improvement ended in 2003</a:t>
            </a:r>
          </a:p>
          <a:p>
            <a:pPr lvl="1">
              <a:spcAft>
                <a:spcPts val="600"/>
              </a:spcAft>
            </a:pPr>
            <a:r>
              <a:rPr lang="en-US" altLang="en-US" dirty="0"/>
              <a:t>The </a:t>
            </a:r>
            <a:r>
              <a:rPr lang="ja-JP" altLang="en-US"/>
              <a:t>“</a:t>
            </a:r>
            <a:r>
              <a:rPr lang="en-US" altLang="ja-JP" dirty="0"/>
              <a:t>power wall</a:t>
            </a:r>
            <a:r>
              <a:rPr lang="ja-JP" altLang="en-US"/>
              <a:t>”</a:t>
            </a:r>
            <a:r>
              <a:rPr lang="en-US" altLang="ja-JP" dirty="0"/>
              <a:t> is rearing its ugly head</a:t>
            </a:r>
          </a:p>
          <a:p>
            <a:r>
              <a:rPr lang="en-US" altLang="en-US" dirty="0"/>
              <a:t>New models for performance</a:t>
            </a:r>
          </a:p>
          <a:p>
            <a:pPr lvl="1"/>
            <a:r>
              <a:rPr lang="en-US" altLang="en-US" i="1" dirty="0"/>
              <a:t>Data-level parallelism (DLP)</a:t>
            </a:r>
          </a:p>
          <a:p>
            <a:pPr lvl="2"/>
            <a:r>
              <a:rPr lang="en-US" altLang="en-US" dirty="0"/>
              <a:t>Vector architectures and graphics processing units (GPUs)</a:t>
            </a:r>
          </a:p>
          <a:p>
            <a:pPr lvl="1"/>
            <a:r>
              <a:rPr lang="en-US" altLang="en-US" i="1" dirty="0"/>
              <a:t>Thread-level parallelism (TLP)</a:t>
            </a:r>
          </a:p>
          <a:p>
            <a:pPr lvl="2"/>
            <a:r>
              <a:rPr lang="en-US" altLang="en-US" dirty="0"/>
              <a:t>Multicore</a:t>
            </a:r>
          </a:p>
          <a:p>
            <a:pPr lvl="1">
              <a:spcAft>
                <a:spcPts val="600"/>
              </a:spcAft>
            </a:pPr>
            <a:r>
              <a:rPr lang="en-US" altLang="en-US" i="1" dirty="0"/>
              <a:t>Request-level parallelism (RLP)</a:t>
            </a:r>
            <a:endParaRPr lang="en-US" altLang="en-US" dirty="0"/>
          </a:p>
          <a:p>
            <a:r>
              <a:rPr lang="en-US" altLang="en-US" dirty="0"/>
              <a:t>Consequence</a:t>
            </a:r>
          </a:p>
          <a:p>
            <a:pPr lvl="1"/>
            <a:r>
              <a:rPr lang="en-US" altLang="en-US" dirty="0"/>
              <a:t>Explicit restructuring of an application</a:t>
            </a:r>
          </a:p>
        </p:txBody>
      </p:sp>
      <p:sp>
        <p:nvSpPr>
          <p:cNvPr id="5" name="Text Box 5">
            <a:extLst>
              <a:ext uri="{FF2B5EF4-FFF2-40B4-BE49-F238E27FC236}">
                <a16:creationId xmlns:a16="http://schemas.microsoft.com/office/drawing/2014/main" id="{4E601845-E8EB-274C-9D4B-80B092C8372C}"/>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AF632D4C-BA7D-EE4F-B3A4-3CCE152D2117}"/>
              </a:ext>
            </a:extLst>
          </p:cNvPr>
          <p:cNvSpPr>
            <a:spLocks noGrp="1"/>
          </p:cNvSpPr>
          <p:nvPr>
            <p:ph type="title"/>
          </p:nvPr>
        </p:nvSpPr>
        <p:spPr/>
        <p:txBody>
          <a:bodyPr/>
          <a:lstStyle/>
          <a:p>
            <a:pPr eaLnBrk="1" hangingPunct="1"/>
            <a:r>
              <a:rPr lang="en-US" altLang="en-US"/>
              <a:t>Why Multicore?</a:t>
            </a:r>
          </a:p>
        </p:txBody>
      </p:sp>
      <p:sp>
        <p:nvSpPr>
          <p:cNvPr id="3" name="Content Placeholder 2">
            <a:extLst>
              <a:ext uri="{FF2B5EF4-FFF2-40B4-BE49-F238E27FC236}">
                <a16:creationId xmlns:a16="http://schemas.microsoft.com/office/drawing/2014/main" id="{59341F65-29FC-2A45-B168-E1A17AC3E73C}"/>
              </a:ext>
            </a:extLst>
          </p:cNvPr>
          <p:cNvSpPr>
            <a:spLocks noGrp="1"/>
          </p:cNvSpPr>
          <p:nvPr>
            <p:ph idx="1"/>
          </p:nvPr>
        </p:nvSpPr>
        <p:spPr>
          <a:xfrm>
            <a:off x="685800" y="1791222"/>
            <a:ext cx="7772400" cy="4261916"/>
          </a:xfrm>
        </p:spPr>
        <p:txBody>
          <a:bodyPr/>
          <a:lstStyle/>
          <a:p>
            <a:pPr eaLnBrk="1" hangingPunct="1"/>
            <a:r>
              <a:rPr lang="en-US" altLang="en-US" dirty="0"/>
              <a:t>The MHz race ran out of steam</a:t>
            </a:r>
          </a:p>
          <a:p>
            <a:pPr lvl="1" eaLnBrk="1" hangingPunct="1"/>
            <a:r>
              <a:rPr lang="en-US" altLang="en-US" dirty="0"/>
              <a:t>The </a:t>
            </a:r>
            <a:r>
              <a:rPr lang="ja-JP" altLang="en-US"/>
              <a:t>“</a:t>
            </a:r>
            <a:r>
              <a:rPr lang="en-US" altLang="ja-JP" dirty="0"/>
              <a:t>free ride</a:t>
            </a:r>
            <a:r>
              <a:rPr lang="ja-JP" altLang="en-US"/>
              <a:t>”</a:t>
            </a:r>
            <a:r>
              <a:rPr lang="en-US" altLang="ja-JP" dirty="0"/>
              <a:t> is over </a:t>
            </a:r>
          </a:p>
          <a:p>
            <a:pPr lvl="1" eaLnBrk="1" hangingPunct="1"/>
            <a:r>
              <a:rPr lang="en-US" altLang="en-US" dirty="0"/>
              <a:t>Trade-off between raw performance and practical physical implementation and utilization.</a:t>
            </a:r>
          </a:p>
          <a:p>
            <a:pPr lvl="2" eaLnBrk="1" hangingPunct="1"/>
            <a:r>
              <a:rPr lang="en-US" altLang="en-US" dirty="0"/>
              <a:t>Power consumption an increasingly </a:t>
            </a:r>
            <a:r>
              <a:rPr lang="ja-JP" altLang="en-US"/>
              <a:t>“</a:t>
            </a:r>
            <a:r>
              <a:rPr lang="en-US" altLang="ja-JP" dirty="0"/>
              <a:t>hot</a:t>
            </a:r>
            <a:r>
              <a:rPr lang="ja-JP" altLang="en-US"/>
              <a:t>”</a:t>
            </a:r>
            <a:r>
              <a:rPr lang="en-US" altLang="ja-JP" dirty="0"/>
              <a:t> issue </a:t>
            </a:r>
          </a:p>
          <a:p>
            <a:pPr marL="1149350" lvl="2" indent="0" eaLnBrk="1" hangingPunct="1">
              <a:spcBef>
                <a:spcPts val="0"/>
              </a:spcBef>
              <a:buNone/>
            </a:pPr>
            <a:r>
              <a:rPr lang="en-US" altLang="ja-JP" dirty="0"/>
              <a:t>… enough to nearly fry an egg.</a:t>
            </a:r>
          </a:p>
          <a:p>
            <a:pPr eaLnBrk="1" hangingPunct="1">
              <a:buFontTx/>
              <a:buNone/>
            </a:pPr>
            <a:endParaRPr lang="en-US" altLang="en-US" dirty="0"/>
          </a:p>
          <a:p>
            <a:pPr eaLnBrk="1" hangingPunct="1"/>
            <a:r>
              <a:rPr lang="en-US" altLang="en-US" dirty="0"/>
              <a:t>Result</a:t>
            </a:r>
          </a:p>
          <a:p>
            <a:pPr lvl="1" eaLnBrk="1" hangingPunct="1"/>
            <a:r>
              <a:rPr lang="en-US" altLang="en-US" dirty="0"/>
              <a:t>Virtually impossible to buy a non-multicore processor in any computer now.</a:t>
            </a:r>
          </a:p>
        </p:txBody>
      </p:sp>
      <p:pic>
        <p:nvPicPr>
          <p:cNvPr id="4" name="Picture 3">
            <a:extLst>
              <a:ext uri="{FF2B5EF4-FFF2-40B4-BE49-F238E27FC236}">
                <a16:creationId xmlns:a16="http://schemas.microsoft.com/office/drawing/2014/main" id="{C3CC7A8D-9B51-8346-860A-CE38EB9658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32898" y="271819"/>
            <a:ext cx="21590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Text Box 5">
            <a:extLst>
              <a:ext uri="{FF2B5EF4-FFF2-40B4-BE49-F238E27FC236}">
                <a16:creationId xmlns:a16="http://schemas.microsoft.com/office/drawing/2014/main" id="{660F5FE6-BA36-4448-885F-9CF0A9603049}"/>
              </a:ext>
            </a:extLst>
          </p:cNvPr>
          <p:cNvSpPr txBox="1">
            <a:spLocks noChangeArrowheads="1"/>
          </p:cNvSpPr>
          <p:nvPr/>
        </p:nvSpPr>
        <p:spPr bwMode="auto">
          <a:xfrm rot="5400000">
            <a:off x="7265194" y="1512094"/>
            <a:ext cx="3390900"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Defining Computer Architecture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dissolve">
                                      <p:cBhvr>
                                        <p:cTn id="18" dur="500"/>
                                        <p:tgtEl>
                                          <p:spTgt spid="3">
                                            <p:txEl>
                                              <p:pRg st="6" end="6"/>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dissolv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10D902A7-4AD4-4741-AD31-4158E213209B}"/>
              </a:ext>
            </a:extLst>
          </p:cNvPr>
          <p:cNvSpPr>
            <a:spLocks noGrp="1"/>
          </p:cNvSpPr>
          <p:nvPr>
            <p:ph type="title"/>
          </p:nvPr>
        </p:nvSpPr>
        <p:spPr/>
        <p:txBody>
          <a:bodyPr/>
          <a:lstStyle/>
          <a:p>
            <a:pPr eaLnBrk="1" hangingPunct="1"/>
            <a:r>
              <a:rPr lang="en-US" altLang="en-US"/>
              <a:t>What is Multicore?</a:t>
            </a:r>
          </a:p>
        </p:txBody>
      </p:sp>
      <p:sp>
        <p:nvSpPr>
          <p:cNvPr id="43010" name="Content Placeholder 2">
            <a:extLst>
              <a:ext uri="{FF2B5EF4-FFF2-40B4-BE49-F238E27FC236}">
                <a16:creationId xmlns:a16="http://schemas.microsoft.com/office/drawing/2014/main" id="{634B31A6-EE1A-774C-BDA1-6951B6E7C659}"/>
              </a:ext>
            </a:extLst>
          </p:cNvPr>
          <p:cNvSpPr>
            <a:spLocks noGrp="1"/>
          </p:cNvSpPr>
          <p:nvPr>
            <p:ph idx="1"/>
          </p:nvPr>
        </p:nvSpPr>
        <p:spPr>
          <a:xfrm>
            <a:off x="685800" y="1229360"/>
            <a:ext cx="7772400" cy="1348740"/>
          </a:xfrm>
        </p:spPr>
        <p:txBody>
          <a:bodyPr/>
          <a:lstStyle/>
          <a:p>
            <a:pPr eaLnBrk="1" hangingPunct="1"/>
            <a:r>
              <a:rPr lang="en-US" altLang="en-US"/>
              <a:t>A multicore chip is a single silicon die containing multiple fully functional sequential processor cores tied together to form a small parallel computer.</a:t>
            </a:r>
          </a:p>
        </p:txBody>
      </p:sp>
      <p:pic>
        <p:nvPicPr>
          <p:cNvPr id="43011" name="Picture 3">
            <a:extLst>
              <a:ext uri="{FF2B5EF4-FFF2-40B4-BE49-F238E27FC236}">
                <a16:creationId xmlns:a16="http://schemas.microsoft.com/office/drawing/2014/main" id="{EFAE250A-F33A-A143-8E34-2896B4A351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4100" y="2764790"/>
            <a:ext cx="2806700"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Box 4">
            <a:extLst>
              <a:ext uri="{FF2B5EF4-FFF2-40B4-BE49-F238E27FC236}">
                <a16:creationId xmlns:a16="http://schemas.microsoft.com/office/drawing/2014/main" id="{6FF52B2A-BB98-DC45-BA36-D3BD48EE85B3}"/>
              </a:ext>
            </a:extLst>
          </p:cNvPr>
          <p:cNvSpPr txBox="1">
            <a:spLocks noChangeArrowheads="1"/>
          </p:cNvSpPr>
          <p:nvPr/>
        </p:nvSpPr>
        <p:spPr bwMode="auto">
          <a:xfrm>
            <a:off x="1432663" y="5668644"/>
            <a:ext cx="21339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dirty="0">
                <a:latin typeface="Candara" panose="020E0502030303020204" pitchFamily="34" charset="0"/>
              </a:rPr>
              <a:t>Source:  Intel Corporation</a:t>
            </a:r>
          </a:p>
        </p:txBody>
      </p:sp>
      <p:sp>
        <p:nvSpPr>
          <p:cNvPr id="43013" name="Text Box 5">
            <a:extLst>
              <a:ext uri="{FF2B5EF4-FFF2-40B4-BE49-F238E27FC236}">
                <a16:creationId xmlns:a16="http://schemas.microsoft.com/office/drawing/2014/main" id="{637AD92E-B6DB-B74D-83D4-3531B898CD1A}"/>
              </a:ext>
            </a:extLst>
          </p:cNvPr>
          <p:cNvSpPr txBox="1">
            <a:spLocks noChangeArrowheads="1"/>
          </p:cNvSpPr>
          <p:nvPr/>
        </p:nvSpPr>
        <p:spPr bwMode="auto">
          <a:xfrm rot="5400000">
            <a:off x="7265194" y="1512094"/>
            <a:ext cx="3390900"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Defining Computer Architecture</a:t>
            </a:r>
          </a:p>
        </p:txBody>
      </p:sp>
      <p:sp>
        <p:nvSpPr>
          <p:cNvPr id="11" name="TextBox 4">
            <a:extLst>
              <a:ext uri="{FF2B5EF4-FFF2-40B4-BE49-F238E27FC236}">
                <a16:creationId xmlns:a16="http://schemas.microsoft.com/office/drawing/2014/main" id="{E2D851D9-BEF7-DC43-8A87-B44E05244B5D}"/>
              </a:ext>
            </a:extLst>
          </p:cNvPr>
          <p:cNvSpPr txBox="1">
            <a:spLocks noChangeArrowheads="1"/>
          </p:cNvSpPr>
          <p:nvPr/>
        </p:nvSpPr>
        <p:spPr bwMode="auto">
          <a:xfrm>
            <a:off x="5808706" y="5668644"/>
            <a:ext cx="1141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dirty="0">
                <a:latin typeface="Candara" panose="020E0502030303020204" pitchFamily="34" charset="0"/>
              </a:rPr>
              <a:t>Source:  IBM</a:t>
            </a:r>
          </a:p>
        </p:txBody>
      </p:sp>
      <p:pic>
        <p:nvPicPr>
          <p:cNvPr id="3074" name="Picture 2" descr="IBM launches next generation Power 7 CPU, servers | TechSpot">
            <a:extLst>
              <a:ext uri="{FF2B5EF4-FFF2-40B4-BE49-F238E27FC236}">
                <a16:creationId xmlns:a16="http://schemas.microsoft.com/office/drawing/2014/main" id="{DF31DA05-3184-4440-85EF-6F5A575C4C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64954"/>
            <a:ext cx="3625236" cy="2863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D9A9457F-BB49-364C-BF84-93DFB157229E}"/>
              </a:ext>
            </a:extLst>
          </p:cNvPr>
          <p:cNvSpPr>
            <a:spLocks noGrp="1"/>
          </p:cNvSpPr>
          <p:nvPr>
            <p:ph type="title"/>
          </p:nvPr>
        </p:nvSpPr>
        <p:spPr/>
        <p:txBody>
          <a:bodyPr/>
          <a:lstStyle/>
          <a:p>
            <a:pPr eaLnBrk="1" hangingPunct="1"/>
            <a:r>
              <a:rPr lang="en-US" altLang="en-US"/>
              <a:t>A Closer Look at Multicore</a:t>
            </a:r>
          </a:p>
        </p:txBody>
      </p:sp>
      <p:sp>
        <p:nvSpPr>
          <p:cNvPr id="3" name="Content Placeholder 2">
            <a:extLst>
              <a:ext uri="{FF2B5EF4-FFF2-40B4-BE49-F238E27FC236}">
                <a16:creationId xmlns:a16="http://schemas.microsoft.com/office/drawing/2014/main" id="{CEE2A16B-9308-AA4F-B4BD-387AC8D0A775}"/>
              </a:ext>
            </a:extLst>
          </p:cNvPr>
          <p:cNvSpPr>
            <a:spLocks noGrp="1"/>
          </p:cNvSpPr>
          <p:nvPr>
            <p:ph idx="1"/>
          </p:nvPr>
        </p:nvSpPr>
        <p:spPr>
          <a:xfrm>
            <a:off x="4711700" y="1591412"/>
            <a:ext cx="3860800" cy="4381500"/>
          </a:xfrm>
        </p:spPr>
        <p:txBody>
          <a:bodyPr/>
          <a:lstStyle/>
          <a:p>
            <a:pPr eaLnBrk="1" hangingPunct="1"/>
            <a:r>
              <a:rPr lang="en-US" altLang="en-US"/>
              <a:t>Multicore Highlighted</a:t>
            </a:r>
          </a:p>
          <a:p>
            <a:pPr lvl="1" eaLnBrk="1" hangingPunct="1"/>
            <a:r>
              <a:rPr lang="en-US" altLang="en-US"/>
              <a:t>Intel Core 2 processor on a larger silicon wafer.</a:t>
            </a:r>
          </a:p>
          <a:p>
            <a:pPr eaLnBrk="1" hangingPunct="1"/>
            <a:r>
              <a:rPr lang="en-US" altLang="en-US"/>
              <a:t>Anatomy</a:t>
            </a:r>
          </a:p>
          <a:p>
            <a:pPr lvl="1" eaLnBrk="1" hangingPunct="1"/>
            <a:r>
              <a:rPr lang="en-US" altLang="en-US"/>
              <a:t>Two cores of Intel Core 2 processor separated by a red line.  </a:t>
            </a:r>
          </a:p>
          <a:p>
            <a:pPr lvl="1" eaLnBrk="1" hangingPunct="1"/>
            <a:r>
              <a:rPr lang="en-US" altLang="en-US"/>
              <a:t>Cache is the very regular portion.  Light colored.</a:t>
            </a:r>
          </a:p>
          <a:p>
            <a:pPr lvl="1" eaLnBrk="1" hangingPunct="1"/>
            <a:r>
              <a:rPr lang="en-US" altLang="en-US"/>
              <a:t>Functional units are up above.  Dark colored.</a:t>
            </a:r>
          </a:p>
        </p:txBody>
      </p:sp>
      <p:pic>
        <p:nvPicPr>
          <p:cNvPr id="44035" name="Picture 3">
            <a:extLst>
              <a:ext uri="{FF2B5EF4-FFF2-40B4-BE49-F238E27FC236}">
                <a16:creationId xmlns:a16="http://schemas.microsoft.com/office/drawing/2014/main" id="{37EE2598-DCE0-F843-9B35-61DC2D881E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7850" y="1597762"/>
            <a:ext cx="3929063" cy="399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Text Box 5">
            <a:extLst>
              <a:ext uri="{FF2B5EF4-FFF2-40B4-BE49-F238E27FC236}">
                <a16:creationId xmlns:a16="http://schemas.microsoft.com/office/drawing/2014/main" id="{48803099-D96F-C546-A60B-C2AEF7DA7EF1}"/>
              </a:ext>
            </a:extLst>
          </p:cNvPr>
          <p:cNvSpPr txBox="1">
            <a:spLocks noChangeArrowheads="1"/>
          </p:cNvSpPr>
          <p:nvPr/>
        </p:nvSpPr>
        <p:spPr bwMode="auto">
          <a:xfrm rot="5400000">
            <a:off x="7265194" y="1512094"/>
            <a:ext cx="3390900"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Defining Computer Architecture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slide(fromBottom)">
                                      <p:cBhvr>
                                        <p:cTn id="7" dur="500"/>
                                        <p:tgtEl>
                                          <p:spTgt spid="3">
                                            <p:txEl>
                                              <p:pRg st="2" end="2"/>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slide(fromBottom)">
                                      <p:cBhvr>
                                        <p:cTn id="10" dur="500"/>
                                        <p:tgtEl>
                                          <p:spTgt spid="3">
                                            <p:txEl>
                                              <p:pRg st="3" end="3"/>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slide(fromBottom)">
                                      <p:cBhvr>
                                        <p:cTn id="13" dur="500"/>
                                        <p:tgtEl>
                                          <p:spTgt spid="3">
                                            <p:txEl>
                                              <p:pRg st="4" end="4"/>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slide(fromBottom)">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91EC623E-2F04-054C-BCF9-6B20708EC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625" y="2098955"/>
            <a:ext cx="3840172" cy="3556000"/>
          </a:xfrm>
          <a:prstGeom prst="rect">
            <a:avLst/>
          </a:prstGeom>
          <a:noFill/>
          <a:extLst>
            <a:ext uri="{909E8E84-426E-40DD-AFC4-6F175D3DCCD1}">
              <a14:hiddenFill xmlns:a14="http://schemas.microsoft.com/office/drawing/2010/main">
                <a:solidFill>
                  <a:srgbClr val="FFFFFF"/>
                </a:solidFill>
              </a14:hiddenFill>
            </a:ext>
          </a:extLst>
        </p:spPr>
      </p:pic>
      <p:sp>
        <p:nvSpPr>
          <p:cNvPr id="44033" name="Title 1">
            <a:extLst>
              <a:ext uri="{FF2B5EF4-FFF2-40B4-BE49-F238E27FC236}">
                <a16:creationId xmlns:a16="http://schemas.microsoft.com/office/drawing/2014/main" id="{D9A9457F-BB49-364C-BF84-93DFB157229E}"/>
              </a:ext>
            </a:extLst>
          </p:cNvPr>
          <p:cNvSpPr>
            <a:spLocks noGrp="1"/>
          </p:cNvSpPr>
          <p:nvPr>
            <p:ph type="title"/>
          </p:nvPr>
        </p:nvSpPr>
        <p:spPr/>
        <p:txBody>
          <a:bodyPr/>
          <a:lstStyle/>
          <a:p>
            <a:pPr eaLnBrk="1" hangingPunct="1"/>
            <a:r>
              <a:rPr lang="en-US" altLang="en-US" dirty="0"/>
              <a:t>A Closer Look at Multicore</a:t>
            </a:r>
          </a:p>
        </p:txBody>
      </p:sp>
      <p:sp>
        <p:nvSpPr>
          <p:cNvPr id="44036" name="Text Box 5">
            <a:extLst>
              <a:ext uri="{FF2B5EF4-FFF2-40B4-BE49-F238E27FC236}">
                <a16:creationId xmlns:a16="http://schemas.microsoft.com/office/drawing/2014/main" id="{48803099-D96F-C546-A60B-C2AEF7DA7EF1}"/>
              </a:ext>
            </a:extLst>
          </p:cNvPr>
          <p:cNvSpPr txBox="1">
            <a:spLocks noChangeArrowheads="1"/>
          </p:cNvSpPr>
          <p:nvPr/>
        </p:nvSpPr>
        <p:spPr bwMode="auto">
          <a:xfrm rot="5400000">
            <a:off x="7265194" y="1512094"/>
            <a:ext cx="3390900"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Defining Computer Architecture</a:t>
            </a:r>
          </a:p>
        </p:txBody>
      </p:sp>
      <p:pic>
        <p:nvPicPr>
          <p:cNvPr id="2050" name="Picture 2">
            <a:extLst>
              <a:ext uri="{FF2B5EF4-FFF2-40B4-BE49-F238E27FC236}">
                <a16:creationId xmlns:a16="http://schemas.microsoft.com/office/drawing/2014/main" id="{9C98A3BE-05C2-974D-80D7-1F8674AB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2098955"/>
            <a:ext cx="3831897" cy="3556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864C9B79-CE5E-CB4A-96B6-9530B1C4128E}"/>
              </a:ext>
            </a:extLst>
          </p:cNvPr>
          <p:cNvSpPr>
            <a:spLocks noGrp="1"/>
          </p:cNvSpPr>
          <p:nvPr>
            <p:ph idx="1"/>
          </p:nvPr>
        </p:nvSpPr>
        <p:spPr>
          <a:xfrm>
            <a:off x="428057" y="1367147"/>
            <a:ext cx="8064740" cy="576774"/>
          </a:xfrm>
        </p:spPr>
        <p:txBody>
          <a:bodyPr numCol="2"/>
          <a:lstStyle/>
          <a:p>
            <a:pPr marL="0" indent="0" algn="ctr">
              <a:buNone/>
            </a:pPr>
            <a:r>
              <a:rPr lang="en-US" dirty="0"/>
              <a:t>IBM Power7</a:t>
            </a:r>
          </a:p>
          <a:p>
            <a:pPr marL="0" indent="0" algn="ctr">
              <a:buNone/>
            </a:pPr>
            <a:r>
              <a:rPr lang="en-US" dirty="0"/>
              <a:t>    IBM Power9</a:t>
            </a:r>
          </a:p>
        </p:txBody>
      </p:sp>
      <p:pic>
        <p:nvPicPr>
          <p:cNvPr id="11" name="Picture 2" descr="IBM launches next generation Power 7 CPU, servers | TechSpot">
            <a:extLst>
              <a:ext uri="{FF2B5EF4-FFF2-40B4-BE49-F238E27FC236}">
                <a16:creationId xmlns:a16="http://schemas.microsoft.com/office/drawing/2014/main" id="{29A6BE69-2F7F-8C41-95B2-EED20F2F94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057" y="2271993"/>
            <a:ext cx="4063319"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80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dissolv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543DF9CB-2819-1940-A26D-9F028B00216E}"/>
              </a:ext>
            </a:extLst>
          </p:cNvPr>
          <p:cNvSpPr>
            <a:spLocks noGrp="1"/>
          </p:cNvSpPr>
          <p:nvPr>
            <p:ph type="title"/>
          </p:nvPr>
        </p:nvSpPr>
        <p:spPr>
          <a:xfrm>
            <a:off x="685800" y="370840"/>
            <a:ext cx="8089900" cy="762000"/>
          </a:xfrm>
        </p:spPr>
        <p:txBody>
          <a:bodyPr/>
          <a:lstStyle/>
          <a:p>
            <a:pPr eaLnBrk="1" hangingPunct="1"/>
            <a:r>
              <a:rPr lang="en-US" altLang="en-US"/>
              <a:t>Multicore: Solution to Power &amp; Performance</a:t>
            </a:r>
          </a:p>
        </p:txBody>
      </p:sp>
      <p:sp>
        <p:nvSpPr>
          <p:cNvPr id="46082" name="Content Placeholder 2">
            <a:extLst>
              <a:ext uri="{FF2B5EF4-FFF2-40B4-BE49-F238E27FC236}">
                <a16:creationId xmlns:a16="http://schemas.microsoft.com/office/drawing/2014/main" id="{B8A6190B-92CB-FC45-BD22-B698BCA3E509}"/>
              </a:ext>
            </a:extLst>
          </p:cNvPr>
          <p:cNvSpPr>
            <a:spLocks noGrp="1"/>
          </p:cNvSpPr>
          <p:nvPr>
            <p:ph idx="1"/>
          </p:nvPr>
        </p:nvSpPr>
        <p:spPr/>
        <p:txBody>
          <a:bodyPr/>
          <a:lstStyle/>
          <a:p>
            <a:pPr eaLnBrk="1" hangingPunct="1"/>
            <a:r>
              <a:rPr lang="en-US" altLang="en-US" dirty="0"/>
              <a:t>Multicore Recipe</a:t>
            </a:r>
          </a:p>
          <a:p>
            <a:pPr lvl="1" eaLnBrk="1" hangingPunct="1"/>
            <a:r>
              <a:rPr lang="en-US" altLang="en-US" dirty="0"/>
              <a:t>Stop increasing the complexity of single cores.</a:t>
            </a:r>
          </a:p>
          <a:p>
            <a:pPr lvl="1" eaLnBrk="1" hangingPunct="1"/>
            <a:r>
              <a:rPr lang="en-US" altLang="en-US" dirty="0"/>
              <a:t>Replicate simpler cores on a die and exploit thread-level parallelism (TLP).  </a:t>
            </a:r>
          </a:p>
          <a:p>
            <a:pPr lvl="1" eaLnBrk="1" hangingPunct="1"/>
            <a:r>
              <a:rPr lang="en-US" altLang="en-US" dirty="0"/>
              <a:t>Reduce clock rates as pipelines do </a:t>
            </a:r>
            <a:r>
              <a:rPr lang="en-US" altLang="en-US" i="1" dirty="0"/>
              <a:t>not </a:t>
            </a:r>
            <a:r>
              <a:rPr lang="en-US" altLang="en-US" dirty="0"/>
              <a:t>have to be so deep, thus reducing power requirements.</a:t>
            </a:r>
          </a:p>
          <a:p>
            <a:pPr eaLnBrk="1" hangingPunct="1"/>
            <a:r>
              <a:rPr lang="en-US" altLang="en-US" dirty="0"/>
              <a:t>Hyperthreading NOT?!  </a:t>
            </a:r>
          </a:p>
          <a:p>
            <a:pPr lvl="1" eaLnBrk="1" hangingPunct="1"/>
            <a:r>
              <a:rPr lang="en-US" altLang="en-US" dirty="0"/>
              <a:t>Many units in the CPU are shared between the </a:t>
            </a:r>
            <a:r>
              <a:rPr lang="ja-JP" altLang="en-US"/>
              <a:t>“</a:t>
            </a:r>
            <a:r>
              <a:rPr lang="en-US" altLang="ja-JP" dirty="0"/>
              <a:t>virtual cores</a:t>
            </a:r>
            <a:r>
              <a:rPr lang="ja-JP" altLang="en-US"/>
              <a:t>”</a:t>
            </a:r>
            <a:r>
              <a:rPr lang="en-US" altLang="ja-JP" dirty="0"/>
              <a:t> that hyperthreading provides, limiting performance seen in practice.  </a:t>
            </a:r>
          </a:p>
          <a:p>
            <a:pPr lvl="1" eaLnBrk="1" hangingPunct="1"/>
            <a:r>
              <a:rPr lang="en-US" altLang="en-US" dirty="0"/>
              <a:t>Hyperthreaded processor (i.e., two-way simultaneous multithreading) still suffers from the complexity problem, leading to higher power and cooling requirements.</a:t>
            </a:r>
          </a:p>
        </p:txBody>
      </p:sp>
      <p:sp>
        <p:nvSpPr>
          <p:cNvPr id="46083" name="Text Box 5">
            <a:extLst>
              <a:ext uri="{FF2B5EF4-FFF2-40B4-BE49-F238E27FC236}">
                <a16:creationId xmlns:a16="http://schemas.microsoft.com/office/drawing/2014/main" id="{FC446EDD-C645-9148-9E51-F41AF0C138C5}"/>
              </a:ext>
            </a:extLst>
          </p:cNvPr>
          <p:cNvSpPr txBox="1">
            <a:spLocks noChangeArrowheads="1"/>
          </p:cNvSpPr>
          <p:nvPr/>
        </p:nvSpPr>
        <p:spPr bwMode="auto">
          <a:xfrm rot="5400000">
            <a:off x="7265194" y="1512094"/>
            <a:ext cx="3390900"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Defining Computer Architecture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3D44818A-920C-0C46-AE5C-FA3D256BAF5A}"/>
              </a:ext>
            </a:extLst>
          </p:cNvPr>
          <p:cNvSpPr>
            <a:spLocks noGrp="1"/>
          </p:cNvSpPr>
          <p:nvPr>
            <p:ph type="title"/>
          </p:nvPr>
        </p:nvSpPr>
        <p:spPr/>
        <p:txBody>
          <a:bodyPr/>
          <a:lstStyle/>
          <a:p>
            <a:pPr eaLnBrk="1" hangingPunct="1"/>
            <a:r>
              <a:rPr lang="en-US" altLang="en-US"/>
              <a:t>Don’</a:t>
            </a:r>
            <a:r>
              <a:rPr lang="en-US" altLang="ja-JP"/>
              <a:t>t Be Misled!</a:t>
            </a:r>
            <a:endParaRPr lang="en-US" altLang="en-US"/>
          </a:p>
        </p:txBody>
      </p:sp>
      <p:sp>
        <p:nvSpPr>
          <p:cNvPr id="47106" name="Content Placeholder 2">
            <a:extLst>
              <a:ext uri="{FF2B5EF4-FFF2-40B4-BE49-F238E27FC236}">
                <a16:creationId xmlns:a16="http://schemas.microsoft.com/office/drawing/2014/main" id="{3F73E098-30D6-A842-8A63-E51B419F434E}"/>
              </a:ext>
            </a:extLst>
          </p:cNvPr>
          <p:cNvSpPr>
            <a:spLocks noGrp="1"/>
          </p:cNvSpPr>
          <p:nvPr>
            <p:ph idx="1"/>
          </p:nvPr>
        </p:nvSpPr>
        <p:spPr/>
        <p:txBody>
          <a:bodyPr/>
          <a:lstStyle/>
          <a:p>
            <a:pPr eaLnBrk="1" hangingPunct="1"/>
            <a:r>
              <a:rPr lang="en-US" altLang="en-US"/>
              <a:t>Pipelining is here to stay.</a:t>
            </a:r>
          </a:p>
          <a:p>
            <a:pPr lvl="1" eaLnBrk="1" hangingPunct="1"/>
            <a:r>
              <a:rPr lang="en-US" altLang="en-US"/>
              <a:t>At a certain granularity, blocks of instructions in typical programs exhibit a good degree of ILP. </a:t>
            </a:r>
          </a:p>
          <a:p>
            <a:pPr lvl="1" eaLnBrk="1" hangingPunct="1"/>
            <a:endParaRPr lang="en-US" altLang="en-US"/>
          </a:p>
          <a:p>
            <a:pPr eaLnBrk="1" hangingPunct="1"/>
            <a:r>
              <a:rPr lang="en-US" altLang="en-US"/>
              <a:t>New CPUs still improve pipelining and related single-threaded performance improvements. </a:t>
            </a:r>
          </a:p>
          <a:p>
            <a:pPr eaLnBrk="1" hangingPunct="1">
              <a:buFontTx/>
              <a:buNone/>
            </a:pPr>
            <a:r>
              <a:rPr lang="en-US" altLang="en-US" i="1"/>
              <a:t> 		… but it’s not the focus anymore.</a:t>
            </a:r>
          </a:p>
        </p:txBody>
      </p:sp>
      <p:sp>
        <p:nvSpPr>
          <p:cNvPr id="47107" name="Text Box 5">
            <a:extLst>
              <a:ext uri="{FF2B5EF4-FFF2-40B4-BE49-F238E27FC236}">
                <a16:creationId xmlns:a16="http://schemas.microsoft.com/office/drawing/2014/main" id="{8587BC37-3CFA-714B-824C-8328C3626D2D}"/>
              </a:ext>
            </a:extLst>
          </p:cNvPr>
          <p:cNvSpPr txBox="1">
            <a:spLocks noChangeArrowheads="1"/>
          </p:cNvSpPr>
          <p:nvPr/>
        </p:nvSpPr>
        <p:spPr bwMode="auto">
          <a:xfrm rot="5400000">
            <a:off x="7265194" y="1512094"/>
            <a:ext cx="3390900"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Defining Computer Architecture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2">
            <a:extLst>
              <a:ext uri="{FF2B5EF4-FFF2-40B4-BE49-F238E27FC236}">
                <a16:creationId xmlns:a16="http://schemas.microsoft.com/office/drawing/2014/main" id="{4BFC0E26-4C4D-BA41-B553-A3D2110C2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588" y="449394"/>
            <a:ext cx="5838825" cy="581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5842" name="Text Box 5">
            <a:extLst>
              <a:ext uri="{FF2B5EF4-FFF2-40B4-BE49-F238E27FC236}">
                <a16:creationId xmlns:a16="http://schemas.microsoft.com/office/drawing/2014/main" id="{DF5772CD-61C1-8749-97DD-36785B6DE9C8}"/>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cxnSp>
        <p:nvCxnSpPr>
          <p:cNvPr id="35843" name="Straight Arrow Connector 4">
            <a:extLst>
              <a:ext uri="{FF2B5EF4-FFF2-40B4-BE49-F238E27FC236}">
                <a16:creationId xmlns:a16="http://schemas.microsoft.com/office/drawing/2014/main" id="{D371EA32-C073-104C-8710-BC9DB9913BE4}"/>
              </a:ext>
            </a:extLst>
          </p:cNvPr>
          <p:cNvCxnSpPr>
            <a:cxnSpLocks noChangeShapeType="1"/>
          </p:cNvCxnSpPr>
          <p:nvPr/>
        </p:nvCxnSpPr>
        <p:spPr bwMode="auto">
          <a:xfrm rot="10800000" flipV="1">
            <a:off x="7048500" y="4572000"/>
            <a:ext cx="901700" cy="4572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35844" name="TextBox 6">
            <a:extLst>
              <a:ext uri="{FF2B5EF4-FFF2-40B4-BE49-F238E27FC236}">
                <a16:creationId xmlns:a16="http://schemas.microsoft.com/office/drawing/2014/main" id="{0AB87A26-FA19-A94E-871D-DE770C091D51}"/>
              </a:ext>
            </a:extLst>
          </p:cNvPr>
          <p:cNvSpPr txBox="1">
            <a:spLocks noChangeArrowheads="1"/>
          </p:cNvSpPr>
          <p:nvPr/>
        </p:nvSpPr>
        <p:spPr bwMode="auto">
          <a:xfrm>
            <a:off x="8026400" y="4318000"/>
            <a:ext cx="590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latin typeface="Candara" panose="020E0502030303020204" pitchFamily="34" charset="0"/>
              </a:rPr>
              <a:t>ILP</a:t>
            </a:r>
          </a:p>
        </p:txBody>
      </p:sp>
    </p:spTree>
    <p:extLst>
      <p:ext uri="{BB962C8B-B14F-4D97-AF65-F5344CB8AC3E}">
        <p14:creationId xmlns:p14="http://schemas.microsoft.com/office/powerpoint/2010/main" val="219798308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Content Placeholder 2">
            <a:extLst>
              <a:ext uri="{FF2B5EF4-FFF2-40B4-BE49-F238E27FC236}">
                <a16:creationId xmlns:a16="http://schemas.microsoft.com/office/drawing/2014/main" id="{F09FCFAA-D6C3-7C4A-A55B-5DFAA485EC16}"/>
              </a:ext>
            </a:extLst>
          </p:cNvPr>
          <p:cNvSpPr>
            <a:spLocks noGrp="1"/>
          </p:cNvSpPr>
          <p:nvPr>
            <p:ph idx="1"/>
          </p:nvPr>
        </p:nvSpPr>
        <p:spPr>
          <a:xfrm>
            <a:off x="685800" y="5951538"/>
            <a:ext cx="7772400" cy="449262"/>
          </a:xfrm>
        </p:spPr>
        <p:txBody>
          <a:bodyPr/>
          <a:lstStyle/>
          <a:p>
            <a:pPr marL="0" indent="0">
              <a:buFontTx/>
              <a:buNone/>
            </a:pPr>
            <a:r>
              <a:rPr lang="en-US" altLang="en-US" sz="1600">
                <a:hlinkClick r:id="rId2"/>
              </a:rPr>
              <a:t>https://www.karlrupp.net/wp-content/uploads/2015/06/40-years-processor-trend.png</a:t>
            </a:r>
            <a:r>
              <a:rPr lang="en-US" altLang="en-US" sz="1600"/>
              <a:t> </a:t>
            </a:r>
          </a:p>
        </p:txBody>
      </p:sp>
      <p:pic>
        <p:nvPicPr>
          <p:cNvPr id="98306" name="Picture 4">
            <a:extLst>
              <a:ext uri="{FF2B5EF4-FFF2-40B4-BE49-F238E27FC236}">
                <a16:creationId xmlns:a16="http://schemas.microsoft.com/office/drawing/2014/main" id="{35249622-88E4-194E-8886-9121E94780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6138" y="881063"/>
            <a:ext cx="7566025" cy="494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a:extLst>
              <a:ext uri="{FF2B5EF4-FFF2-40B4-BE49-F238E27FC236}">
                <a16:creationId xmlns:a16="http://schemas.microsoft.com/office/drawing/2014/main" id="{2939120E-E21B-DD49-90AE-4351CC325A51}"/>
              </a:ext>
            </a:extLst>
          </p:cNvPr>
          <p:cNvSpPr txBox="1">
            <a:spLocks noChangeArrowheads="1"/>
          </p:cNvSpPr>
          <p:nvPr/>
        </p:nvSpPr>
        <p:spPr bwMode="auto">
          <a:xfrm rot="5400000">
            <a:off x="8513775" y="261421"/>
            <a:ext cx="890564" cy="36933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4CF75365-EF19-5243-9BBD-C166976806A2}"/>
              </a:ext>
            </a:extLst>
          </p:cNvPr>
          <p:cNvSpPr>
            <a:spLocks noGrp="1" noChangeArrowheads="1"/>
          </p:cNvSpPr>
          <p:nvPr>
            <p:ph type="title"/>
          </p:nvPr>
        </p:nvSpPr>
        <p:spPr>
          <a:xfrm>
            <a:off x="585320" y="370840"/>
            <a:ext cx="7772400" cy="762000"/>
          </a:xfrm>
        </p:spPr>
        <p:txBody>
          <a:bodyPr/>
          <a:lstStyle/>
          <a:p>
            <a:r>
              <a:rPr lang="en-US" altLang="en-US" dirty="0"/>
              <a:t>Computer Technology</a:t>
            </a:r>
            <a:endParaRPr lang="en-AU" altLang="en-US" dirty="0"/>
          </a:p>
        </p:txBody>
      </p:sp>
      <p:sp>
        <p:nvSpPr>
          <p:cNvPr id="19458" name="Rectangle 3">
            <a:extLst>
              <a:ext uri="{FF2B5EF4-FFF2-40B4-BE49-F238E27FC236}">
                <a16:creationId xmlns:a16="http://schemas.microsoft.com/office/drawing/2014/main" id="{EA17DFDA-4A93-D64E-B792-A89B676D5CE1}"/>
              </a:ext>
            </a:extLst>
          </p:cNvPr>
          <p:cNvSpPr>
            <a:spLocks noGrp="1" noChangeArrowheads="1"/>
          </p:cNvSpPr>
          <p:nvPr>
            <p:ph type="body" idx="1"/>
          </p:nvPr>
        </p:nvSpPr>
        <p:spPr>
          <a:xfrm>
            <a:off x="585320" y="1154204"/>
            <a:ext cx="6108700" cy="5095240"/>
          </a:xfrm>
        </p:spPr>
        <p:txBody>
          <a:bodyPr/>
          <a:lstStyle/>
          <a:p>
            <a:pPr>
              <a:defRPr/>
            </a:pPr>
            <a:r>
              <a:rPr lang="en-US" dirty="0"/>
              <a:t>Performance Improvements</a:t>
            </a:r>
          </a:p>
          <a:p>
            <a:pPr lvl="1">
              <a:defRPr/>
            </a:pPr>
            <a:r>
              <a:rPr lang="en-US" dirty="0"/>
              <a:t>Improvements in semiconductor technology</a:t>
            </a:r>
          </a:p>
          <a:p>
            <a:pPr lvl="2">
              <a:defRPr/>
            </a:pPr>
            <a:r>
              <a:rPr lang="en-US" dirty="0"/>
              <a:t>Feature size </a:t>
            </a:r>
            <a:r>
              <a:rPr lang="en-US" i="1" dirty="0"/>
              <a:t>and</a:t>
            </a:r>
            <a:r>
              <a:rPr lang="en-US" dirty="0"/>
              <a:t> clock speed</a:t>
            </a:r>
          </a:p>
          <a:p>
            <a:pPr lvl="1">
              <a:defRPr/>
            </a:pPr>
            <a:r>
              <a:rPr lang="en-US" dirty="0"/>
              <a:t>Improvements in computer architectures</a:t>
            </a:r>
          </a:p>
          <a:p>
            <a:pPr lvl="2">
              <a:defRPr/>
            </a:pPr>
            <a:r>
              <a:rPr lang="en-US" dirty="0"/>
              <a:t>Enabled by HLL compilers </a:t>
            </a:r>
            <a:r>
              <a:rPr lang="en-US" i="1" dirty="0"/>
              <a:t>and</a:t>
            </a:r>
            <a:r>
              <a:rPr lang="en-US" dirty="0"/>
              <a:t> UNIX</a:t>
            </a:r>
          </a:p>
          <a:p>
            <a:pPr lvl="2">
              <a:defRPr/>
            </a:pPr>
            <a:r>
              <a:rPr lang="en-US" dirty="0"/>
              <a:t>RISC (Reduced Instruction Set Architecture)</a:t>
            </a:r>
          </a:p>
          <a:p>
            <a:pPr lvl="3">
              <a:defRPr/>
            </a:pPr>
            <a:r>
              <a:rPr lang="en-US" dirty="0"/>
              <a:t>Invented by John </a:t>
            </a:r>
            <a:r>
              <a:rPr lang="en-US" dirty="0" err="1"/>
              <a:t>Cocke</a:t>
            </a:r>
            <a:r>
              <a:rPr lang="en-US" dirty="0"/>
              <a:t> @ IBM (early 1970s)</a:t>
            </a:r>
          </a:p>
          <a:p>
            <a:pPr lvl="4">
              <a:defRPr/>
            </a:pPr>
            <a:r>
              <a:rPr lang="en-US" dirty="0"/>
              <a:t>Resulted in general-purpose IBM 801</a:t>
            </a:r>
          </a:p>
          <a:p>
            <a:pPr lvl="4">
              <a:defRPr/>
            </a:pPr>
            <a:r>
              <a:rPr lang="en-US" dirty="0"/>
              <a:t>Led to the RISC architectural revolution in 1980s (Patterson &amp; Hennessy)</a:t>
            </a:r>
            <a:endParaRPr lang="en-US" sz="1600" dirty="0"/>
          </a:p>
          <a:p>
            <a:pPr>
              <a:defRPr/>
            </a:pPr>
            <a:r>
              <a:rPr lang="en-US" dirty="0"/>
              <a:t>End Result</a:t>
            </a:r>
          </a:p>
          <a:p>
            <a:pPr lvl="1">
              <a:defRPr/>
            </a:pPr>
            <a:r>
              <a:rPr lang="en-US" dirty="0"/>
              <a:t>Lightweight computers</a:t>
            </a:r>
          </a:p>
          <a:p>
            <a:pPr lvl="1">
              <a:defRPr/>
            </a:pPr>
            <a:r>
              <a:rPr lang="en-US" dirty="0"/>
              <a:t>Productivity-based managed/interpreted </a:t>
            </a:r>
          </a:p>
          <a:p>
            <a:pPr marL="685800" lvl="1" indent="0">
              <a:spcBef>
                <a:spcPts val="0"/>
              </a:spcBef>
              <a:buFontTx/>
              <a:buNone/>
              <a:defRPr/>
            </a:pPr>
            <a:r>
              <a:rPr lang="en-US" dirty="0"/>
              <a:t> programming languages</a:t>
            </a:r>
          </a:p>
        </p:txBody>
      </p:sp>
      <p:sp>
        <p:nvSpPr>
          <p:cNvPr id="19459" name="Text Box 5">
            <a:extLst>
              <a:ext uri="{FF2B5EF4-FFF2-40B4-BE49-F238E27FC236}">
                <a16:creationId xmlns:a16="http://schemas.microsoft.com/office/drawing/2014/main" id="{5E6A95DD-0120-5E44-B676-747CDCBE7497}"/>
              </a:ext>
            </a:extLst>
          </p:cNvPr>
          <p:cNvSpPr txBox="1">
            <a:spLocks noChangeArrowheads="1"/>
          </p:cNvSpPr>
          <p:nvPr/>
        </p:nvSpPr>
        <p:spPr bwMode="auto">
          <a:xfrm rot="5400000">
            <a:off x="8256765" y="507484"/>
            <a:ext cx="1407758" cy="36933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66FF"/>
                </a:solidFill>
                <a:latin typeface="Candara" panose="020E0502030303020204" pitchFamily="34" charset="0"/>
              </a:rPr>
              <a:t>Introduction</a:t>
            </a:r>
          </a:p>
        </p:txBody>
      </p:sp>
      <p:sp>
        <p:nvSpPr>
          <p:cNvPr id="19460" name="Rectangle 1">
            <a:extLst>
              <a:ext uri="{FF2B5EF4-FFF2-40B4-BE49-F238E27FC236}">
                <a16:creationId xmlns:a16="http://schemas.microsoft.com/office/drawing/2014/main" id="{E427F6EF-AA20-5348-BA23-9EBBB4CBA095}"/>
              </a:ext>
            </a:extLst>
          </p:cNvPr>
          <p:cNvSpPr>
            <a:spLocks noChangeArrowheads="1"/>
          </p:cNvSpPr>
          <p:nvPr/>
        </p:nvSpPr>
        <p:spPr bwMode="auto">
          <a:xfrm>
            <a:off x="6978576" y="882650"/>
            <a:ext cx="204484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is-IS" altLang="en-US" sz="1800" dirty="0">
                <a:latin typeface="Candara" panose="020E0502030303020204" pitchFamily="34" charset="0"/>
              </a:rPr>
              <a:t>10 µm – 1971</a:t>
            </a:r>
          </a:p>
          <a:p>
            <a:r>
              <a:rPr lang="is-IS" altLang="en-US" sz="1800" dirty="0">
                <a:latin typeface="Candara" panose="020E0502030303020204" pitchFamily="34" charset="0"/>
              </a:rPr>
              <a:t>6 µm – 1974</a:t>
            </a:r>
          </a:p>
          <a:p>
            <a:r>
              <a:rPr lang="is-IS" altLang="en-US" sz="1800" dirty="0">
                <a:latin typeface="Candara" panose="020E0502030303020204" pitchFamily="34" charset="0"/>
              </a:rPr>
              <a:t>3 µm – 1977</a:t>
            </a:r>
          </a:p>
          <a:p>
            <a:r>
              <a:rPr lang="is-IS" altLang="en-US" sz="1800" dirty="0">
                <a:latin typeface="Candara" panose="020E0502030303020204" pitchFamily="34" charset="0"/>
              </a:rPr>
              <a:t>1.5 µm – 1982</a:t>
            </a:r>
          </a:p>
          <a:p>
            <a:r>
              <a:rPr lang="is-IS" altLang="en-US" sz="1800" dirty="0">
                <a:latin typeface="Candara" panose="020E0502030303020204" pitchFamily="34" charset="0"/>
              </a:rPr>
              <a:t>1 µm – 1985</a:t>
            </a:r>
          </a:p>
          <a:p>
            <a:r>
              <a:rPr lang="is-IS" altLang="en-US" sz="1800" dirty="0">
                <a:latin typeface="Candara" panose="020E0502030303020204" pitchFamily="34" charset="0"/>
              </a:rPr>
              <a:t>800 nm – 1989</a:t>
            </a:r>
          </a:p>
          <a:p>
            <a:r>
              <a:rPr lang="is-IS" altLang="en-US" sz="1800" dirty="0">
                <a:latin typeface="Candara" panose="020E0502030303020204" pitchFamily="34" charset="0"/>
              </a:rPr>
              <a:t>600 nm – 1994</a:t>
            </a:r>
          </a:p>
          <a:p>
            <a:r>
              <a:rPr lang="is-IS" altLang="en-US" sz="1800" dirty="0">
                <a:latin typeface="Candara" panose="020E0502030303020204" pitchFamily="34" charset="0"/>
              </a:rPr>
              <a:t>350 nm – 1995</a:t>
            </a:r>
          </a:p>
          <a:p>
            <a:r>
              <a:rPr lang="is-IS" altLang="en-US" sz="1800" dirty="0">
                <a:latin typeface="Candara" panose="020E0502030303020204" pitchFamily="34" charset="0"/>
              </a:rPr>
              <a:t>250 nm – 1997</a:t>
            </a:r>
          </a:p>
          <a:p>
            <a:r>
              <a:rPr lang="is-IS" altLang="en-US" sz="1800" dirty="0">
                <a:latin typeface="Candara" panose="020E0502030303020204" pitchFamily="34" charset="0"/>
              </a:rPr>
              <a:t>180 nm – 1999</a:t>
            </a:r>
          </a:p>
          <a:p>
            <a:r>
              <a:rPr lang="is-IS" altLang="en-US" sz="1800" dirty="0">
                <a:latin typeface="Candara" panose="020E0502030303020204" pitchFamily="34" charset="0"/>
              </a:rPr>
              <a:t>130 nm – 2001</a:t>
            </a:r>
          </a:p>
          <a:p>
            <a:r>
              <a:rPr lang="is-IS" altLang="en-US" sz="1800" dirty="0">
                <a:latin typeface="Candara" panose="020E0502030303020204" pitchFamily="34" charset="0"/>
              </a:rPr>
              <a:t>90 nm – 2004</a:t>
            </a:r>
          </a:p>
          <a:p>
            <a:r>
              <a:rPr lang="is-IS" altLang="en-US" sz="1800" dirty="0">
                <a:latin typeface="Candara" panose="020E0502030303020204" pitchFamily="34" charset="0"/>
              </a:rPr>
              <a:t>65 nm – 2006</a:t>
            </a:r>
          </a:p>
          <a:p>
            <a:r>
              <a:rPr lang="is-IS" altLang="en-US" sz="1800" dirty="0">
                <a:latin typeface="Candara" panose="020E0502030303020204" pitchFamily="34" charset="0"/>
              </a:rPr>
              <a:t>45 nm – 2008</a:t>
            </a:r>
          </a:p>
          <a:p>
            <a:r>
              <a:rPr lang="is-IS" altLang="en-US" sz="1800" dirty="0">
                <a:latin typeface="Candara" panose="020E0502030303020204" pitchFamily="34" charset="0"/>
              </a:rPr>
              <a:t>32 nm – 2010</a:t>
            </a:r>
          </a:p>
          <a:p>
            <a:r>
              <a:rPr lang="is-IS" altLang="en-US" sz="1800" dirty="0">
                <a:latin typeface="Candara" panose="020E0502030303020204" pitchFamily="34" charset="0"/>
              </a:rPr>
              <a:t>22 nm – 2012</a:t>
            </a:r>
          </a:p>
          <a:p>
            <a:r>
              <a:rPr lang="is-IS" altLang="en-US" sz="1800" dirty="0">
                <a:latin typeface="Candara" panose="020E0502030303020204" pitchFamily="34" charset="0"/>
              </a:rPr>
              <a:t>14 nm – 2014</a:t>
            </a:r>
          </a:p>
          <a:p>
            <a:r>
              <a:rPr lang="is-IS" altLang="en-US" sz="1800" dirty="0">
                <a:latin typeface="Candara" panose="020E0502030303020204" pitchFamily="34" charset="0"/>
              </a:rPr>
              <a:t>10 nm – 2016–2017</a:t>
            </a:r>
          </a:p>
          <a:p>
            <a:r>
              <a:rPr lang="is-IS" altLang="en-US" sz="1800" dirty="0">
                <a:latin typeface="Candara" panose="020E0502030303020204" pitchFamily="34" charset="0"/>
              </a:rPr>
              <a:t>7 nm  – 2018–2019</a:t>
            </a:r>
          </a:p>
          <a:p>
            <a:r>
              <a:rPr lang="is-IS" altLang="en-US" sz="1800" dirty="0">
                <a:latin typeface="Candara" panose="020E0502030303020204" pitchFamily="34" charset="0"/>
              </a:rPr>
              <a:t>5 nm – 2020–2021</a:t>
            </a:r>
            <a:endParaRPr lang="en-US" altLang="en-US" sz="1800" dirty="0">
              <a:latin typeface="Candara" panose="020E0502030303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8C26D23F-0637-274C-A28B-405F21625E8A}"/>
              </a:ext>
            </a:extLst>
          </p:cNvPr>
          <p:cNvSpPr>
            <a:spLocks noGrp="1" noChangeArrowheads="1"/>
          </p:cNvSpPr>
          <p:nvPr>
            <p:ph type="title"/>
          </p:nvPr>
        </p:nvSpPr>
        <p:spPr/>
        <p:txBody>
          <a:bodyPr/>
          <a:lstStyle/>
          <a:p>
            <a:r>
              <a:rPr lang="en-US" altLang="en-US"/>
              <a:t>Defining Computer Architecture</a:t>
            </a:r>
            <a:endParaRPr lang="en-AU" altLang="en-US"/>
          </a:p>
        </p:txBody>
      </p:sp>
      <p:sp>
        <p:nvSpPr>
          <p:cNvPr id="50178" name="Rectangle 3">
            <a:extLst>
              <a:ext uri="{FF2B5EF4-FFF2-40B4-BE49-F238E27FC236}">
                <a16:creationId xmlns:a16="http://schemas.microsoft.com/office/drawing/2014/main" id="{FECFE773-5806-A843-82C1-5B07DC028654}"/>
              </a:ext>
            </a:extLst>
          </p:cNvPr>
          <p:cNvSpPr>
            <a:spLocks noGrp="1" noChangeArrowheads="1"/>
          </p:cNvSpPr>
          <p:nvPr>
            <p:ph type="body" idx="1"/>
          </p:nvPr>
        </p:nvSpPr>
        <p:spPr/>
        <p:txBody>
          <a:bodyPr/>
          <a:lstStyle/>
          <a:p>
            <a:r>
              <a:rPr lang="ja-JP" altLang="en-US"/>
              <a:t>“</a:t>
            </a:r>
            <a:r>
              <a:rPr lang="en-US" altLang="ja-JP"/>
              <a:t>Old</a:t>
            </a:r>
            <a:r>
              <a:rPr lang="ja-JP" altLang="en-US"/>
              <a:t>”</a:t>
            </a:r>
            <a:r>
              <a:rPr lang="en-US" altLang="ja-JP"/>
              <a:t> View of Computer Architecture:</a:t>
            </a:r>
          </a:p>
          <a:p>
            <a:pPr lvl="1"/>
            <a:r>
              <a:rPr lang="en-US" altLang="en-US"/>
              <a:t>Instruction set architecture (ISA) design</a:t>
            </a:r>
          </a:p>
          <a:p>
            <a:pPr lvl="1"/>
            <a:r>
              <a:rPr lang="en-US" altLang="en-US"/>
              <a:t>Decisions regarding</a:t>
            </a:r>
          </a:p>
          <a:p>
            <a:pPr lvl="2"/>
            <a:r>
              <a:rPr lang="en-US" altLang="en-US"/>
              <a:t>registers, memory addressing, addressing modes, instruction operands, available operations, control flow instructions, instruction encoding</a:t>
            </a:r>
          </a:p>
          <a:p>
            <a:pPr lvl="2"/>
            <a:endParaRPr lang="en-US" altLang="en-US"/>
          </a:p>
          <a:p>
            <a:r>
              <a:rPr lang="ja-JP" altLang="en-US"/>
              <a:t>“</a:t>
            </a:r>
            <a:r>
              <a:rPr lang="en-US" altLang="ja-JP"/>
              <a:t>Real</a:t>
            </a:r>
            <a:r>
              <a:rPr lang="ja-JP" altLang="en-US"/>
              <a:t>”</a:t>
            </a:r>
            <a:r>
              <a:rPr lang="en-US" altLang="ja-JP"/>
              <a:t> Computer Architecture</a:t>
            </a:r>
          </a:p>
          <a:p>
            <a:pPr lvl="1"/>
            <a:r>
              <a:rPr lang="en-US" altLang="en-US"/>
              <a:t>Specific requirements of the target machine</a:t>
            </a:r>
          </a:p>
          <a:p>
            <a:pPr lvl="1"/>
            <a:r>
              <a:rPr lang="en-US" altLang="en-US"/>
              <a:t>Design to maximize performance within constraints: cost, power, and availability</a:t>
            </a:r>
          </a:p>
          <a:p>
            <a:pPr lvl="2"/>
            <a:r>
              <a:rPr lang="en-US" altLang="en-US"/>
              <a:t>Includes ISA, microarchitecture, hardware</a:t>
            </a:r>
          </a:p>
        </p:txBody>
      </p:sp>
      <p:sp>
        <p:nvSpPr>
          <p:cNvPr id="50179" name="Text Box 5">
            <a:extLst>
              <a:ext uri="{FF2B5EF4-FFF2-40B4-BE49-F238E27FC236}">
                <a16:creationId xmlns:a16="http://schemas.microsoft.com/office/drawing/2014/main" id="{2F3B00CC-2B1D-5247-B2E9-4CE41143E901}"/>
              </a:ext>
            </a:extLst>
          </p:cNvPr>
          <p:cNvSpPr txBox="1">
            <a:spLocks noChangeArrowheads="1"/>
          </p:cNvSpPr>
          <p:nvPr/>
        </p:nvSpPr>
        <p:spPr bwMode="auto">
          <a:xfrm rot="5400000">
            <a:off x="7265194" y="1512094"/>
            <a:ext cx="3390900"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Defining Computer Architecture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D90DCCAD-E3B4-4640-9FB8-76D66154401C}"/>
              </a:ext>
            </a:extLst>
          </p:cNvPr>
          <p:cNvSpPr>
            <a:spLocks noGrp="1" noChangeArrowheads="1"/>
          </p:cNvSpPr>
          <p:nvPr>
            <p:ph type="title"/>
          </p:nvPr>
        </p:nvSpPr>
        <p:spPr/>
        <p:txBody>
          <a:bodyPr/>
          <a:lstStyle/>
          <a:p>
            <a:r>
              <a:rPr lang="en-US" altLang="en-US"/>
              <a:t>Power and Energy</a:t>
            </a:r>
            <a:endParaRPr lang="en-AU" altLang="en-US"/>
          </a:p>
        </p:txBody>
      </p:sp>
      <p:sp>
        <p:nvSpPr>
          <p:cNvPr id="52226" name="Rectangle 3">
            <a:extLst>
              <a:ext uri="{FF2B5EF4-FFF2-40B4-BE49-F238E27FC236}">
                <a16:creationId xmlns:a16="http://schemas.microsoft.com/office/drawing/2014/main" id="{DD47AD1F-AB68-5243-A3BB-354EB046DFD4}"/>
              </a:ext>
            </a:extLst>
          </p:cNvPr>
          <p:cNvSpPr>
            <a:spLocks noGrp="1" noChangeArrowheads="1"/>
          </p:cNvSpPr>
          <p:nvPr>
            <p:ph idx="1"/>
          </p:nvPr>
        </p:nvSpPr>
        <p:spPr/>
        <p:txBody>
          <a:bodyPr/>
          <a:lstStyle/>
          <a:p>
            <a:r>
              <a:rPr lang="en-US" altLang="en-US" dirty="0"/>
              <a:t>Problem:  Get power in, get power out</a:t>
            </a:r>
          </a:p>
          <a:p>
            <a:r>
              <a:rPr lang="en-US" altLang="en-US" dirty="0"/>
              <a:t>Thermal Design Power (TDP)</a:t>
            </a:r>
          </a:p>
          <a:p>
            <a:pPr lvl="1"/>
            <a:r>
              <a:rPr lang="en-US" altLang="en-US" dirty="0"/>
              <a:t>Characterizes </a:t>
            </a:r>
            <a:r>
              <a:rPr lang="en-US" altLang="en-US" i="1" dirty="0"/>
              <a:t>sustained</a:t>
            </a:r>
            <a:r>
              <a:rPr lang="en-US" altLang="en-US" dirty="0"/>
              <a:t> power consumption</a:t>
            </a:r>
          </a:p>
          <a:p>
            <a:pPr lvl="1"/>
            <a:r>
              <a:rPr lang="en-US" altLang="en-US" dirty="0"/>
              <a:t>Used as target for power supply and cooling system</a:t>
            </a:r>
          </a:p>
          <a:p>
            <a:pPr lvl="1"/>
            <a:r>
              <a:rPr lang="en-US" altLang="en-US" dirty="0"/>
              <a:t>Lower than peak power, higher than average power consumption</a:t>
            </a:r>
          </a:p>
          <a:p>
            <a:r>
              <a:rPr lang="en-US" altLang="en-US" dirty="0"/>
              <a:t>Clock rate can be reduced dynamically to limit power consumption</a:t>
            </a:r>
          </a:p>
          <a:p>
            <a:pPr lvl="1"/>
            <a:r>
              <a:rPr lang="en-US" altLang="en-US" i="1" dirty="0"/>
              <a:t>P </a:t>
            </a:r>
            <a:r>
              <a:rPr lang="en-US" altLang="en-US" i="1" dirty="0">
                <a:latin typeface="Symbol" pitchFamily="2" charset="2"/>
              </a:rPr>
              <a:t>a</a:t>
            </a:r>
            <a:r>
              <a:rPr lang="en-US" altLang="en-US" i="1" dirty="0"/>
              <a:t> CV</a:t>
            </a:r>
            <a:r>
              <a:rPr lang="en-US" altLang="en-US" i="1" baseline="30000" dirty="0"/>
              <a:t>2</a:t>
            </a:r>
            <a:r>
              <a:rPr lang="en-US" altLang="en-US" i="1" dirty="0"/>
              <a:t>f</a:t>
            </a:r>
            <a:r>
              <a:rPr lang="en-US" altLang="en-US" dirty="0"/>
              <a:t>, where </a:t>
            </a:r>
            <a:r>
              <a:rPr lang="en-US" altLang="en-US" i="1" dirty="0"/>
              <a:t>C</a:t>
            </a:r>
            <a:r>
              <a:rPr lang="en-US" altLang="en-US" dirty="0"/>
              <a:t> is capacitance being switched per clock cycle, </a:t>
            </a:r>
            <a:r>
              <a:rPr lang="en-US" altLang="en-US" i="1" dirty="0"/>
              <a:t>V</a:t>
            </a:r>
            <a:r>
              <a:rPr lang="en-US" altLang="en-US" dirty="0"/>
              <a:t> is supply voltage of processor, and </a:t>
            </a:r>
            <a:r>
              <a:rPr lang="en-US" altLang="en-US" i="1" dirty="0"/>
              <a:t>f</a:t>
            </a:r>
            <a:r>
              <a:rPr lang="en-US" altLang="en-US" dirty="0"/>
              <a:t> is switching frequency </a:t>
            </a:r>
          </a:p>
          <a:p>
            <a:r>
              <a:rPr lang="en-US" altLang="en-US" dirty="0"/>
              <a:t>Energy per task is often a better measurement</a:t>
            </a:r>
          </a:p>
        </p:txBody>
      </p:sp>
      <p:sp>
        <p:nvSpPr>
          <p:cNvPr id="52227" name="Text Box 5">
            <a:extLst>
              <a:ext uri="{FF2B5EF4-FFF2-40B4-BE49-F238E27FC236}">
                <a16:creationId xmlns:a16="http://schemas.microsoft.com/office/drawing/2014/main" id="{28E74071-5C88-F54D-939F-A0377B5B2EAE}"/>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63E8B6C2-45D1-B04B-9DFC-BF47BEFCAED3}"/>
              </a:ext>
            </a:extLst>
          </p:cNvPr>
          <p:cNvSpPr>
            <a:spLocks noGrp="1" noChangeArrowheads="1"/>
          </p:cNvSpPr>
          <p:nvPr>
            <p:ph type="title"/>
          </p:nvPr>
        </p:nvSpPr>
        <p:spPr/>
        <p:txBody>
          <a:bodyPr/>
          <a:lstStyle/>
          <a:p>
            <a:r>
              <a:rPr lang="en-US" altLang="en-US"/>
              <a:t>Dynamic Energy and Power</a:t>
            </a:r>
            <a:endParaRPr lang="en-AU" altLang="en-US"/>
          </a:p>
        </p:txBody>
      </p:sp>
      <p:sp>
        <p:nvSpPr>
          <p:cNvPr id="54274" name="Rectangle 3">
            <a:extLst>
              <a:ext uri="{FF2B5EF4-FFF2-40B4-BE49-F238E27FC236}">
                <a16:creationId xmlns:a16="http://schemas.microsoft.com/office/drawing/2014/main" id="{3073D5A7-7DE8-CD47-9A85-B345C945D02A}"/>
              </a:ext>
            </a:extLst>
          </p:cNvPr>
          <p:cNvSpPr>
            <a:spLocks noGrp="1" noChangeArrowheads="1"/>
          </p:cNvSpPr>
          <p:nvPr>
            <p:ph idx="1"/>
          </p:nvPr>
        </p:nvSpPr>
        <p:spPr/>
        <p:txBody>
          <a:bodyPr/>
          <a:lstStyle/>
          <a:p>
            <a:pPr>
              <a:lnSpc>
                <a:spcPct val="90000"/>
              </a:lnSpc>
            </a:pPr>
            <a:r>
              <a:rPr lang="en-US" altLang="en-US" sz="2800" dirty="0"/>
              <a:t>Dynamic energy</a:t>
            </a:r>
          </a:p>
          <a:p>
            <a:pPr lvl="1">
              <a:lnSpc>
                <a:spcPct val="90000"/>
              </a:lnSpc>
            </a:pPr>
            <a:r>
              <a:rPr lang="en-US" altLang="en-US" sz="2400" dirty="0"/>
              <a:t>Transistor switch from 0 </a:t>
            </a:r>
            <a:r>
              <a:rPr lang="en-US" altLang="en-US" sz="2400" dirty="0">
                <a:sym typeface="Wingdings" pitchFamily="2" charset="2"/>
              </a:rPr>
              <a:t></a:t>
            </a:r>
            <a:r>
              <a:rPr lang="en-US" altLang="en-US" sz="2400" dirty="0"/>
              <a:t> 1 or 1 </a:t>
            </a:r>
            <a:r>
              <a:rPr lang="en-US" altLang="en-US" sz="2400" dirty="0">
                <a:sym typeface="Wingdings" pitchFamily="2" charset="2"/>
              </a:rPr>
              <a:t></a:t>
            </a:r>
            <a:r>
              <a:rPr lang="en-US" altLang="en-US" sz="2400" dirty="0"/>
              <a:t> 0</a:t>
            </a:r>
          </a:p>
          <a:p>
            <a:pPr lvl="1">
              <a:lnSpc>
                <a:spcPct val="90000"/>
              </a:lnSpc>
            </a:pPr>
            <a:r>
              <a:rPr lang="en-US" altLang="en-US" sz="2400" i="1" dirty="0"/>
              <a:t>½</a:t>
            </a:r>
            <a:r>
              <a:rPr lang="en-US" altLang="en-US" sz="2400" dirty="0"/>
              <a:t> x </a:t>
            </a:r>
            <a:r>
              <a:rPr lang="en-US" altLang="en-US" sz="2400" i="1" dirty="0"/>
              <a:t>capacitive load </a:t>
            </a:r>
            <a:r>
              <a:rPr lang="en-US" altLang="en-US" sz="2400" dirty="0"/>
              <a:t>x </a:t>
            </a:r>
            <a:r>
              <a:rPr lang="en-US" altLang="en-US" sz="2400" i="1" dirty="0"/>
              <a:t>voltage</a:t>
            </a:r>
            <a:r>
              <a:rPr lang="en-US" altLang="en-US" sz="2400" i="1" baseline="30000" dirty="0"/>
              <a:t>2</a:t>
            </a:r>
          </a:p>
          <a:p>
            <a:pPr>
              <a:lnSpc>
                <a:spcPct val="90000"/>
              </a:lnSpc>
            </a:pPr>
            <a:endParaRPr lang="en-US" altLang="en-US" dirty="0"/>
          </a:p>
          <a:p>
            <a:pPr>
              <a:lnSpc>
                <a:spcPct val="90000"/>
              </a:lnSpc>
            </a:pPr>
            <a:r>
              <a:rPr lang="en-US" altLang="en-US" sz="2800" dirty="0"/>
              <a:t>Dynamic power</a:t>
            </a:r>
          </a:p>
          <a:p>
            <a:pPr lvl="1">
              <a:lnSpc>
                <a:spcPct val="90000"/>
              </a:lnSpc>
            </a:pPr>
            <a:r>
              <a:rPr lang="en-US" altLang="en-US" sz="2400" i="1" dirty="0"/>
              <a:t>½ </a:t>
            </a:r>
            <a:r>
              <a:rPr lang="en-US" altLang="en-US" sz="2400" dirty="0"/>
              <a:t>x </a:t>
            </a:r>
            <a:r>
              <a:rPr lang="en-US" altLang="en-US" sz="2400" i="1" dirty="0"/>
              <a:t>capacitive load</a:t>
            </a:r>
            <a:r>
              <a:rPr lang="en-US" altLang="en-US" sz="2400" dirty="0"/>
              <a:t> x </a:t>
            </a:r>
            <a:r>
              <a:rPr lang="en-US" altLang="en-US" sz="2400" i="1" dirty="0"/>
              <a:t>voltage</a:t>
            </a:r>
            <a:r>
              <a:rPr lang="en-US" altLang="en-US" sz="2400" i="1" baseline="30000" dirty="0"/>
              <a:t>2</a:t>
            </a:r>
            <a:r>
              <a:rPr lang="en-US" altLang="en-US" sz="2400" dirty="0"/>
              <a:t> x </a:t>
            </a:r>
            <a:r>
              <a:rPr lang="en-US" altLang="en-US" sz="2400" i="1" dirty="0"/>
              <a:t>frequency switched</a:t>
            </a:r>
          </a:p>
          <a:p>
            <a:pPr lvl="1">
              <a:lnSpc>
                <a:spcPct val="90000"/>
              </a:lnSpc>
            </a:pPr>
            <a:endParaRPr lang="en-US" altLang="en-US" sz="2400" dirty="0"/>
          </a:p>
          <a:p>
            <a:pPr>
              <a:lnSpc>
                <a:spcPct val="90000"/>
              </a:lnSpc>
            </a:pPr>
            <a:r>
              <a:rPr lang="en-US" altLang="en-US" sz="2800" dirty="0"/>
              <a:t>Reducing clock rate reduces power, </a:t>
            </a:r>
            <a:r>
              <a:rPr lang="en-US" altLang="en-US" sz="2800" b="1" i="1" dirty="0"/>
              <a:t>not </a:t>
            </a:r>
            <a:r>
              <a:rPr lang="en-US" altLang="en-US" sz="2800" dirty="0"/>
              <a:t>energy</a:t>
            </a:r>
            <a:endParaRPr lang="en-US" altLang="en-US" dirty="0"/>
          </a:p>
        </p:txBody>
      </p:sp>
      <p:sp>
        <p:nvSpPr>
          <p:cNvPr id="54275" name="Text Box 5">
            <a:extLst>
              <a:ext uri="{FF2B5EF4-FFF2-40B4-BE49-F238E27FC236}">
                <a16:creationId xmlns:a16="http://schemas.microsoft.com/office/drawing/2014/main" id="{5C5C1AC7-641C-D54C-82B9-2B9D3E2BD3C2}"/>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a:extLst>
              <a:ext uri="{FF2B5EF4-FFF2-40B4-BE49-F238E27FC236}">
                <a16:creationId xmlns:a16="http://schemas.microsoft.com/office/drawing/2014/main" id="{14ED279D-E209-A744-935E-94FB9C57F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62" t="1706" r="3242"/>
          <a:stretch>
            <a:fillRect/>
          </a:stretch>
        </p:blipFill>
        <p:spPr bwMode="auto">
          <a:xfrm>
            <a:off x="3462390" y="2370163"/>
            <a:ext cx="5589588"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2" name="Rectangle 2">
            <a:extLst>
              <a:ext uri="{FF2B5EF4-FFF2-40B4-BE49-F238E27FC236}">
                <a16:creationId xmlns:a16="http://schemas.microsoft.com/office/drawing/2014/main" id="{50FB14F5-4156-B94B-AE23-9C6154F6002F}"/>
              </a:ext>
            </a:extLst>
          </p:cNvPr>
          <p:cNvSpPr>
            <a:spLocks noGrp="1" noChangeArrowheads="1"/>
          </p:cNvSpPr>
          <p:nvPr>
            <p:ph type="title"/>
          </p:nvPr>
        </p:nvSpPr>
        <p:spPr/>
        <p:txBody>
          <a:bodyPr/>
          <a:lstStyle/>
          <a:p>
            <a:r>
              <a:rPr lang="en-US" altLang="en-US"/>
              <a:t>Power</a:t>
            </a:r>
            <a:endParaRPr lang="en-AU" altLang="en-US"/>
          </a:p>
        </p:txBody>
      </p:sp>
      <p:sp>
        <p:nvSpPr>
          <p:cNvPr id="56323" name="Rectangle 3">
            <a:extLst>
              <a:ext uri="{FF2B5EF4-FFF2-40B4-BE49-F238E27FC236}">
                <a16:creationId xmlns:a16="http://schemas.microsoft.com/office/drawing/2014/main" id="{0018B90C-2955-2E4E-8F65-CB4E07F217B3}"/>
              </a:ext>
            </a:extLst>
          </p:cNvPr>
          <p:cNvSpPr>
            <a:spLocks noGrp="1" noChangeArrowheads="1"/>
          </p:cNvSpPr>
          <p:nvPr>
            <p:ph idx="1"/>
          </p:nvPr>
        </p:nvSpPr>
        <p:spPr/>
        <p:txBody>
          <a:bodyPr/>
          <a:lstStyle/>
          <a:p>
            <a:r>
              <a:rPr lang="en-US" altLang="en-US" dirty="0"/>
              <a:t>Intel 80386 ~ 2 W</a:t>
            </a:r>
          </a:p>
          <a:p>
            <a:r>
              <a:rPr lang="en-US" altLang="en-US" dirty="0"/>
              <a:t>3.3-GHz Intel Core i7 ~ 130 W</a:t>
            </a:r>
          </a:p>
        </p:txBody>
      </p:sp>
      <p:sp>
        <p:nvSpPr>
          <p:cNvPr id="56324" name="Text Box 5">
            <a:extLst>
              <a:ext uri="{FF2B5EF4-FFF2-40B4-BE49-F238E27FC236}">
                <a16:creationId xmlns:a16="http://schemas.microsoft.com/office/drawing/2014/main" id="{7367CF66-88E5-9443-8731-9AD8A7F9F0BC}"/>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
        <p:nvSpPr>
          <p:cNvPr id="56325" name="Rectangle 5">
            <a:extLst>
              <a:ext uri="{FF2B5EF4-FFF2-40B4-BE49-F238E27FC236}">
                <a16:creationId xmlns:a16="http://schemas.microsoft.com/office/drawing/2014/main" id="{FE58ECD0-98B9-3B4D-91C3-454255EB8822}"/>
              </a:ext>
            </a:extLst>
          </p:cNvPr>
          <p:cNvSpPr>
            <a:spLocks noChangeArrowheads="1"/>
          </p:cNvSpPr>
          <p:nvPr/>
        </p:nvSpPr>
        <p:spPr bwMode="auto">
          <a:xfrm>
            <a:off x="979847" y="2932318"/>
            <a:ext cx="23863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buFont typeface="Arial" panose="020B0604020202020204" pitchFamily="34" charset="0"/>
              <a:buChar char="•"/>
            </a:pPr>
            <a:r>
              <a:rPr lang="en-US" altLang="en-US" sz="2000" dirty="0">
                <a:latin typeface="Candara" panose="020E0502030303020204" pitchFamily="34" charset="0"/>
              </a:rPr>
              <a:t>Heat must be dissipated from 1.5 x 1.5 cm chip</a:t>
            </a:r>
          </a:p>
          <a:p>
            <a:pPr marL="342900" indent="-342900">
              <a:buFont typeface="Arial" panose="020B0604020202020204" pitchFamily="34" charset="0"/>
              <a:buChar char="•"/>
            </a:pPr>
            <a:endParaRPr lang="en-US" altLang="en-US" sz="2000" dirty="0">
              <a:latin typeface="Candara" panose="020E0502030303020204" pitchFamily="34" charset="0"/>
            </a:endParaRPr>
          </a:p>
          <a:p>
            <a:pPr>
              <a:buFont typeface="Arial" panose="020B0604020202020204" pitchFamily="34" charset="0"/>
              <a:buChar char="•"/>
            </a:pPr>
            <a:r>
              <a:rPr lang="en-US" altLang="en-US" sz="2000" dirty="0">
                <a:latin typeface="Candara" panose="020E0502030303020204" pitchFamily="34" charset="0"/>
              </a:rPr>
              <a:t>This is the limit of what can be cooled by air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00300423-9A60-D142-9130-92381F5A739C}"/>
              </a:ext>
            </a:extLst>
          </p:cNvPr>
          <p:cNvSpPr>
            <a:spLocks noGrp="1" noChangeArrowheads="1"/>
          </p:cNvSpPr>
          <p:nvPr>
            <p:ph type="title"/>
          </p:nvPr>
        </p:nvSpPr>
        <p:spPr/>
        <p:txBody>
          <a:bodyPr/>
          <a:lstStyle/>
          <a:p>
            <a:r>
              <a:rPr lang="en-US" altLang="en-US"/>
              <a:t>Reducing Power</a:t>
            </a:r>
            <a:endParaRPr lang="en-AU" altLang="en-US"/>
          </a:p>
        </p:txBody>
      </p:sp>
      <p:sp>
        <p:nvSpPr>
          <p:cNvPr id="58370" name="Rectangle 3">
            <a:extLst>
              <a:ext uri="{FF2B5EF4-FFF2-40B4-BE49-F238E27FC236}">
                <a16:creationId xmlns:a16="http://schemas.microsoft.com/office/drawing/2014/main" id="{9DEED97F-0453-3449-8C6C-3CF6F0B170D8}"/>
              </a:ext>
            </a:extLst>
          </p:cNvPr>
          <p:cNvSpPr>
            <a:spLocks noGrp="1" noChangeArrowheads="1"/>
          </p:cNvSpPr>
          <p:nvPr>
            <p:ph idx="1"/>
          </p:nvPr>
        </p:nvSpPr>
        <p:spPr>
          <a:xfrm>
            <a:off x="685800" y="1229360"/>
            <a:ext cx="7772400" cy="5257800"/>
          </a:xfrm>
        </p:spPr>
        <p:txBody>
          <a:bodyPr/>
          <a:lstStyle/>
          <a:p>
            <a:pPr>
              <a:spcBef>
                <a:spcPts val="575"/>
              </a:spcBef>
            </a:pPr>
            <a:r>
              <a:rPr lang="en-US" altLang="en-US" dirty="0"/>
              <a:t>Techniques for Reducing Dynamic Power</a:t>
            </a:r>
          </a:p>
          <a:p>
            <a:pPr lvl="1">
              <a:spcBef>
                <a:spcPts val="575"/>
              </a:spcBef>
            </a:pPr>
            <a:r>
              <a:rPr lang="en-US" altLang="en-US" dirty="0"/>
              <a:t>Do nothing well</a:t>
            </a:r>
          </a:p>
          <a:p>
            <a:pPr lvl="1">
              <a:spcBef>
                <a:spcPts val="575"/>
              </a:spcBef>
            </a:pPr>
            <a:r>
              <a:rPr lang="en-US" altLang="en-US" dirty="0"/>
              <a:t>Dynamic voltage-frequency scaling (2005)</a:t>
            </a:r>
          </a:p>
          <a:p>
            <a:pPr lvl="2">
              <a:spcBef>
                <a:spcPts val="575"/>
              </a:spcBef>
            </a:pPr>
            <a:r>
              <a:rPr lang="en-US" altLang="en-US" dirty="0"/>
              <a:t>C. Hsu and W. Feng, </a:t>
            </a:r>
            <a:r>
              <a:rPr lang="ja-JP" altLang="en-US"/>
              <a:t>“</a:t>
            </a:r>
            <a:r>
              <a:rPr lang="en-US" altLang="ja-JP" dirty="0"/>
              <a:t>A Power-Aware Run-Time System for High-Performance Computing,</a:t>
            </a:r>
            <a:r>
              <a:rPr lang="ja-JP" altLang="en-US"/>
              <a:t>”</a:t>
            </a:r>
            <a:r>
              <a:rPr lang="en-US" altLang="ja-JP" dirty="0"/>
              <a:t> </a:t>
            </a:r>
            <a:r>
              <a:rPr lang="en-US" altLang="ja-JP" i="1" dirty="0"/>
              <a:t>ACM/IEEE SC</a:t>
            </a:r>
            <a:r>
              <a:rPr lang="en-US" altLang="ja-JP" dirty="0"/>
              <a:t>, Nov. 2005. </a:t>
            </a:r>
          </a:p>
          <a:p>
            <a:pPr lvl="1">
              <a:spcBef>
                <a:spcPts val="575"/>
              </a:spcBef>
            </a:pPr>
            <a:r>
              <a:rPr lang="en-US" altLang="en-US" dirty="0"/>
              <a:t>Low-power state for DRAM and disks</a:t>
            </a:r>
          </a:p>
          <a:p>
            <a:pPr lvl="1">
              <a:spcBef>
                <a:spcPts val="575"/>
              </a:spcBef>
            </a:pPr>
            <a:r>
              <a:rPr lang="en-US" altLang="en-US" dirty="0"/>
              <a:t>Overclocking and turning off cores</a:t>
            </a:r>
          </a:p>
          <a:p>
            <a:pPr lvl="2">
              <a:spcBef>
                <a:spcPts val="575"/>
              </a:spcBef>
            </a:pPr>
            <a:r>
              <a:rPr lang="en-US" altLang="en-US" dirty="0"/>
              <a:t>Intel </a:t>
            </a:r>
            <a:r>
              <a:rPr lang="en-US" altLang="en-US" i="1" dirty="0"/>
              <a:t>Turbo</a:t>
            </a:r>
            <a:r>
              <a:rPr lang="en-US" altLang="en-US" dirty="0"/>
              <a:t> mode (2008)</a:t>
            </a:r>
          </a:p>
          <a:p>
            <a:pPr lvl="1">
              <a:spcBef>
                <a:spcPts val="575"/>
              </a:spcBef>
            </a:pPr>
            <a:r>
              <a:rPr lang="en-US" altLang="en-US" dirty="0"/>
              <a:t>Power capping via RAPL </a:t>
            </a:r>
            <a:r>
              <a:rPr lang="en-US" altLang="en-US" sz="1800" dirty="0"/>
              <a:t>(2012-2013)</a:t>
            </a:r>
          </a:p>
          <a:p>
            <a:pPr lvl="2">
              <a:spcBef>
                <a:spcPts val="575"/>
              </a:spcBef>
            </a:pPr>
            <a:r>
              <a:rPr lang="en-US" altLang="en-US" dirty="0"/>
              <a:t>A technique available on Intel processors</a:t>
            </a:r>
          </a:p>
          <a:p>
            <a:pPr lvl="2">
              <a:spcBef>
                <a:spcPts val="0"/>
              </a:spcBef>
            </a:pPr>
            <a:r>
              <a:rPr lang="en-US" dirty="0"/>
              <a:t>B. Subramaniam and W. Feng, “Towards Energy-</a:t>
            </a:r>
          </a:p>
          <a:p>
            <a:pPr marL="1149350" lvl="2" indent="0">
              <a:spcBef>
                <a:spcPts val="0"/>
              </a:spcBef>
              <a:buNone/>
            </a:pPr>
            <a:r>
              <a:rPr lang="en-US" dirty="0"/>
              <a:t>Proportional Computing for Enterprise Server</a:t>
            </a:r>
          </a:p>
          <a:p>
            <a:pPr marL="1149350" lvl="2" indent="0">
              <a:spcBef>
                <a:spcPts val="0"/>
              </a:spcBef>
              <a:buNone/>
            </a:pPr>
            <a:r>
              <a:rPr lang="en-US" dirty="0"/>
              <a:t>Workloads,” In</a:t>
            </a:r>
            <a:r>
              <a:rPr lang="en-US" i="1" dirty="0"/>
              <a:t> 3rd ACM/SPEC International </a:t>
            </a:r>
          </a:p>
          <a:p>
            <a:pPr marL="1149350" lvl="2" indent="0">
              <a:spcBef>
                <a:spcPts val="0"/>
              </a:spcBef>
              <a:buNone/>
            </a:pPr>
            <a:r>
              <a:rPr lang="en-US" i="1" dirty="0"/>
              <a:t>Conference on Performance Engineering (ICPE)</a:t>
            </a:r>
            <a:r>
              <a:rPr lang="en-US" dirty="0"/>
              <a:t>, </a:t>
            </a:r>
          </a:p>
          <a:p>
            <a:pPr marL="1149350" lvl="2" indent="0">
              <a:spcBef>
                <a:spcPts val="0"/>
              </a:spcBef>
              <a:buNone/>
            </a:pPr>
            <a:r>
              <a:rPr lang="en-US" b="1" dirty="0"/>
              <a:t>Best Paper Award</a:t>
            </a:r>
            <a:r>
              <a:rPr lang="en-US" dirty="0"/>
              <a:t>, April 2013.</a:t>
            </a:r>
            <a:endParaRPr lang="en-US" altLang="en-US" dirty="0"/>
          </a:p>
          <a:p>
            <a:pPr>
              <a:lnSpc>
                <a:spcPct val="90000"/>
              </a:lnSpc>
            </a:pPr>
            <a:endParaRPr lang="en-US" altLang="en-US" dirty="0"/>
          </a:p>
        </p:txBody>
      </p:sp>
      <p:sp>
        <p:nvSpPr>
          <p:cNvPr id="58371" name="Text Box 5">
            <a:extLst>
              <a:ext uri="{FF2B5EF4-FFF2-40B4-BE49-F238E27FC236}">
                <a16:creationId xmlns:a16="http://schemas.microsoft.com/office/drawing/2014/main" id="{9BEA2CA5-22F3-9144-AD7A-6D2B4D1BA190}"/>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dirty="0">
                <a:solidFill>
                  <a:srgbClr val="0066FF"/>
                </a:solidFill>
                <a:latin typeface="Candara" panose="020E0502030303020204" pitchFamily="34" charset="0"/>
              </a:rPr>
              <a:t>Trends </a:t>
            </a:r>
          </a:p>
        </p:txBody>
      </p:sp>
      <p:grpSp>
        <p:nvGrpSpPr>
          <p:cNvPr id="58372" name="Group 1">
            <a:extLst>
              <a:ext uri="{FF2B5EF4-FFF2-40B4-BE49-F238E27FC236}">
                <a16:creationId xmlns:a16="http://schemas.microsoft.com/office/drawing/2014/main" id="{1075B81D-8C24-6B4F-AF87-BEBBD121F084}"/>
              </a:ext>
            </a:extLst>
          </p:cNvPr>
          <p:cNvGrpSpPr>
            <a:grpSpLocks/>
          </p:cNvGrpSpPr>
          <p:nvPr/>
        </p:nvGrpSpPr>
        <p:grpSpPr bwMode="auto">
          <a:xfrm>
            <a:off x="6941055" y="2966406"/>
            <a:ext cx="2036762" cy="3467100"/>
            <a:chOff x="7014395" y="329619"/>
            <a:chExt cx="2038183" cy="3467016"/>
          </a:xfrm>
        </p:grpSpPr>
        <p:pic>
          <p:nvPicPr>
            <p:cNvPr id="5" name="Picture 4" descr="VT82464_2012423302.JPG">
              <a:extLst>
                <a:ext uri="{FF2B5EF4-FFF2-40B4-BE49-F238E27FC236}">
                  <a16:creationId xmlns:a16="http://schemas.microsoft.com/office/drawing/2014/main" id="{6214D440-122A-C94F-AE62-7829E68D552F}"/>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7014395" y="329619"/>
              <a:ext cx="2038183" cy="3467016"/>
            </a:xfrm>
            <a:prstGeom prst="rect">
              <a:avLst/>
            </a:prstGeom>
            <a:effectLst>
              <a:softEdge rad="152400"/>
            </a:effectLst>
          </p:spPr>
        </p:pic>
        <p:pic>
          <p:nvPicPr>
            <p:cNvPr id="6" name="Picture 5" descr="HokieSpeed_Rev_Final.tif">
              <a:extLst>
                <a:ext uri="{FF2B5EF4-FFF2-40B4-BE49-F238E27FC236}">
                  <a16:creationId xmlns:a16="http://schemas.microsoft.com/office/drawing/2014/main" id="{2812FE52-E9DB-874B-B648-32C7616EAFA7}"/>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7704668" y="3243485"/>
              <a:ext cx="1346200" cy="424841"/>
            </a:xfrm>
            <a:prstGeom prst="rect">
              <a:avLst/>
            </a:prstGeom>
            <a:effectLst>
              <a:softEdge rad="76200"/>
            </a:effectLst>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Content Placeholder 9" descr="util.jpg">
            <a:extLst>
              <a:ext uri="{FF2B5EF4-FFF2-40B4-BE49-F238E27FC236}">
                <a16:creationId xmlns:a16="http://schemas.microsoft.com/office/drawing/2014/main" id="{B61EF658-78AD-2A4F-BC00-7543AEC619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197280"/>
            <a:ext cx="6980238" cy="454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Title 1">
            <a:extLst>
              <a:ext uri="{FF2B5EF4-FFF2-40B4-BE49-F238E27FC236}">
                <a16:creationId xmlns:a16="http://schemas.microsoft.com/office/drawing/2014/main" id="{1A9ABAB9-70B5-2642-AC87-381232FF207A}"/>
              </a:ext>
            </a:extLst>
          </p:cNvPr>
          <p:cNvSpPr>
            <a:spLocks noGrp="1"/>
          </p:cNvSpPr>
          <p:nvPr>
            <p:ph type="title"/>
          </p:nvPr>
        </p:nvSpPr>
        <p:spPr/>
        <p:txBody>
          <a:bodyPr/>
          <a:lstStyle/>
          <a:p>
            <a:pPr algn="ctr"/>
            <a:r>
              <a:rPr lang="en-US" altLang="en-US"/>
              <a:t>Severe Underutilization in Data Centers</a:t>
            </a:r>
          </a:p>
        </p:txBody>
      </p:sp>
      <p:sp>
        <p:nvSpPr>
          <p:cNvPr id="60419" name="TextBox 10">
            <a:extLst>
              <a:ext uri="{FF2B5EF4-FFF2-40B4-BE49-F238E27FC236}">
                <a16:creationId xmlns:a16="http://schemas.microsoft.com/office/drawing/2014/main" id="{F7DE7187-BBF9-4F45-BA5C-7B82BD44B737}"/>
              </a:ext>
            </a:extLst>
          </p:cNvPr>
          <p:cNvSpPr txBox="1">
            <a:spLocks noChangeArrowheads="1"/>
          </p:cNvSpPr>
          <p:nvPr/>
        </p:nvSpPr>
        <p:spPr bwMode="auto">
          <a:xfrm>
            <a:off x="4876800" y="1589414"/>
            <a:ext cx="2819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dirty="0">
                <a:latin typeface="Calibri" panose="020F0502020204030204" pitchFamily="34" charset="0"/>
              </a:rPr>
              <a:t>Average CPU utilization of 5000 servers over a six-month period </a:t>
            </a:r>
          </a:p>
        </p:txBody>
      </p:sp>
      <p:sp>
        <p:nvSpPr>
          <p:cNvPr id="60420" name="TextBox 31">
            <a:extLst>
              <a:ext uri="{FF2B5EF4-FFF2-40B4-BE49-F238E27FC236}">
                <a16:creationId xmlns:a16="http://schemas.microsoft.com/office/drawing/2014/main" id="{8D12CE3C-535C-494B-8CD5-D62C93EC1ACB}"/>
              </a:ext>
            </a:extLst>
          </p:cNvPr>
          <p:cNvSpPr txBox="1">
            <a:spLocks noChangeArrowheads="1"/>
          </p:cNvSpPr>
          <p:nvPr/>
        </p:nvSpPr>
        <p:spPr bwMode="auto">
          <a:xfrm>
            <a:off x="0" y="5808946"/>
            <a:ext cx="9144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600" dirty="0">
                <a:latin typeface="Calibri" panose="020F0502020204030204" pitchFamily="34" charset="0"/>
              </a:rPr>
              <a:t>Source: L. A. Barroso et al., The Case for Energy-Proportional Computing, IEEE Computer, 2007</a:t>
            </a:r>
          </a:p>
        </p:txBody>
      </p:sp>
      <p:sp>
        <p:nvSpPr>
          <p:cNvPr id="8" name="Text Box 5">
            <a:extLst>
              <a:ext uri="{FF2B5EF4-FFF2-40B4-BE49-F238E27FC236}">
                <a16:creationId xmlns:a16="http://schemas.microsoft.com/office/drawing/2014/main" id="{9961B237-45B6-B244-939F-314A945C730D}"/>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dirty="0">
                <a:solidFill>
                  <a:srgbClr val="0066FF"/>
                </a:solidFill>
                <a:latin typeface="Candara" panose="020E0502030303020204" pitchFamily="34" charset="0"/>
              </a:rPr>
              <a:t>Trends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5" name="Group 2">
            <a:extLst>
              <a:ext uri="{FF2B5EF4-FFF2-40B4-BE49-F238E27FC236}">
                <a16:creationId xmlns:a16="http://schemas.microsoft.com/office/drawing/2014/main" id="{365B75D4-076E-CB4D-8A76-3F701F0C9843}"/>
              </a:ext>
            </a:extLst>
          </p:cNvPr>
          <p:cNvGrpSpPr>
            <a:grpSpLocks/>
          </p:cNvGrpSpPr>
          <p:nvPr/>
        </p:nvGrpSpPr>
        <p:grpSpPr bwMode="auto">
          <a:xfrm>
            <a:off x="1566862" y="2427027"/>
            <a:ext cx="5934075" cy="3568700"/>
            <a:chOff x="1524000" y="1676743"/>
            <a:chExt cx="5934075" cy="3568357"/>
          </a:xfrm>
        </p:grpSpPr>
        <p:pic>
          <p:nvPicPr>
            <p:cNvPr id="62470" name="Picture 10" descr="eprop_ideal.jpg">
              <a:extLst>
                <a:ext uri="{FF2B5EF4-FFF2-40B4-BE49-F238E27FC236}">
                  <a16:creationId xmlns:a16="http://schemas.microsoft.com/office/drawing/2014/main" id="{CACD3C22-A81F-2C4D-8322-2FC313A6EF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76743"/>
              <a:ext cx="5934075" cy="3568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2471" name="Straight Arrow Connector 8">
              <a:extLst>
                <a:ext uri="{FF2B5EF4-FFF2-40B4-BE49-F238E27FC236}">
                  <a16:creationId xmlns:a16="http://schemas.microsoft.com/office/drawing/2014/main" id="{00BB1D84-5958-3745-ABD1-166BBA7149FD}"/>
                </a:ext>
              </a:extLst>
            </p:cNvPr>
            <p:cNvCxnSpPr>
              <a:cxnSpLocks noChangeShapeType="1"/>
            </p:cNvCxnSpPr>
            <p:nvPr/>
          </p:nvCxnSpPr>
          <p:spPr bwMode="auto">
            <a:xfrm rot="5400000">
              <a:off x="3606800" y="4191000"/>
              <a:ext cx="1219200" cy="158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62472" name="Straight Arrow Connector 13">
              <a:extLst>
                <a:ext uri="{FF2B5EF4-FFF2-40B4-BE49-F238E27FC236}">
                  <a16:creationId xmlns:a16="http://schemas.microsoft.com/office/drawing/2014/main" id="{596F7D65-4BDA-6444-B34E-10FF2289DBA3}"/>
                </a:ext>
              </a:extLst>
            </p:cNvPr>
            <p:cNvCxnSpPr>
              <a:cxnSpLocks noChangeShapeType="1"/>
            </p:cNvCxnSpPr>
            <p:nvPr/>
          </p:nvCxnSpPr>
          <p:spPr bwMode="auto">
            <a:xfrm rot="10800000">
              <a:off x="2235200" y="3581400"/>
              <a:ext cx="1981200" cy="158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62466" name="Group 1">
            <a:extLst>
              <a:ext uri="{FF2B5EF4-FFF2-40B4-BE49-F238E27FC236}">
                <a16:creationId xmlns:a16="http://schemas.microsoft.com/office/drawing/2014/main" id="{DFA4BBBD-F0B7-514B-8B3A-319AE13717C0}"/>
              </a:ext>
            </a:extLst>
          </p:cNvPr>
          <p:cNvGrpSpPr>
            <a:grpSpLocks/>
          </p:cNvGrpSpPr>
          <p:nvPr/>
        </p:nvGrpSpPr>
        <p:grpSpPr bwMode="auto">
          <a:xfrm>
            <a:off x="0" y="143191"/>
            <a:ext cx="5486400" cy="1538288"/>
            <a:chOff x="0" y="76200"/>
            <a:chExt cx="6248400" cy="1752600"/>
          </a:xfrm>
        </p:grpSpPr>
        <p:pic>
          <p:nvPicPr>
            <p:cNvPr id="62468" name="Content Placeholder 11" descr="title.jpg">
              <a:extLst>
                <a:ext uri="{FF2B5EF4-FFF2-40B4-BE49-F238E27FC236}">
                  <a16:creationId xmlns:a16="http://schemas.microsoft.com/office/drawing/2014/main" id="{3FECCD83-0A00-8947-BBC9-82D912C82984}"/>
                </a:ext>
              </a:extLst>
            </p:cNvPr>
            <p:cNvPicPr>
              <a:picLocks noChangeAspect="1"/>
            </p:cNvPicPr>
            <p:nvPr/>
          </p:nvPicPr>
          <p:blipFill>
            <a:blip r:embed="rId4">
              <a:extLst>
                <a:ext uri="{28A0092B-C50C-407E-A947-70E740481C1C}">
                  <a14:useLocalDpi xmlns:a14="http://schemas.microsoft.com/office/drawing/2010/main" val="0"/>
                </a:ext>
              </a:extLst>
            </a:blip>
            <a:srcRect b="17870"/>
            <a:stretch>
              <a:fillRect/>
            </a:stretch>
          </p:blipFill>
          <p:spPr bwMode="auto">
            <a:xfrm>
              <a:off x="0" y="76200"/>
              <a:ext cx="6248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Content Placeholder 11" descr="title.jpg">
              <a:extLst>
                <a:ext uri="{FF2B5EF4-FFF2-40B4-BE49-F238E27FC236}">
                  <a16:creationId xmlns:a16="http://schemas.microsoft.com/office/drawing/2014/main" id="{83C78A40-D27B-8049-9ACC-86D9996F032B}"/>
                </a:ext>
              </a:extLst>
            </p:cNvPr>
            <p:cNvPicPr>
              <a:picLocks noChangeAspect="1"/>
            </p:cNvPicPr>
            <p:nvPr/>
          </p:nvPicPr>
          <p:blipFill>
            <a:blip r:embed="rId4">
              <a:extLst>
                <a:ext uri="{28A0092B-C50C-407E-A947-70E740481C1C}">
                  <a14:useLocalDpi xmlns:a14="http://schemas.microsoft.com/office/drawing/2010/main" val="0"/>
                </a:ext>
              </a:extLst>
            </a:blip>
            <a:srcRect t="84966" r="51270" b="-140"/>
            <a:stretch>
              <a:fillRect/>
            </a:stretch>
          </p:blipFill>
          <p:spPr bwMode="auto">
            <a:xfrm>
              <a:off x="3048000" y="1295400"/>
              <a:ext cx="3044952" cy="31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Content Placeholder 5">
            <a:extLst>
              <a:ext uri="{FF2B5EF4-FFF2-40B4-BE49-F238E27FC236}">
                <a16:creationId xmlns:a16="http://schemas.microsoft.com/office/drawing/2014/main" id="{A0AEE074-82E7-DD45-88D2-2D661243CBF4}"/>
              </a:ext>
            </a:extLst>
          </p:cNvPr>
          <p:cNvSpPr>
            <a:spLocks noGrp="1"/>
          </p:cNvSpPr>
          <p:nvPr>
            <p:ph idx="1"/>
          </p:nvPr>
        </p:nvSpPr>
        <p:spPr>
          <a:xfrm>
            <a:off x="685800" y="1755452"/>
            <a:ext cx="7861300" cy="462947"/>
          </a:xfrm>
        </p:spPr>
        <p:txBody>
          <a:bodyPr/>
          <a:lstStyle/>
          <a:p>
            <a:r>
              <a:rPr lang="en-US" dirty="0"/>
              <a:t>Consume power proportional to utilization (or load level)</a:t>
            </a:r>
          </a:p>
          <a:p>
            <a:endParaRPr lang="en-US" dirty="0"/>
          </a:p>
        </p:txBody>
      </p:sp>
      <p:sp>
        <p:nvSpPr>
          <p:cNvPr id="15" name="Text Box 5">
            <a:extLst>
              <a:ext uri="{FF2B5EF4-FFF2-40B4-BE49-F238E27FC236}">
                <a16:creationId xmlns:a16="http://schemas.microsoft.com/office/drawing/2014/main" id="{6D688101-7BCE-AA41-9E08-23DC6C40BD55}"/>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dirty="0">
                <a:solidFill>
                  <a:srgbClr val="0066FF"/>
                </a:solidFill>
                <a:latin typeface="Candara" panose="020E0502030303020204" pitchFamily="34" charset="0"/>
              </a:rPr>
              <a:t>Trends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5B4E8209-A98E-B546-B369-A01874022645}"/>
              </a:ext>
            </a:extLst>
          </p:cNvPr>
          <p:cNvSpPr>
            <a:spLocks noGrp="1"/>
          </p:cNvSpPr>
          <p:nvPr>
            <p:ph type="title"/>
          </p:nvPr>
        </p:nvSpPr>
        <p:spPr/>
        <p:txBody>
          <a:bodyPr/>
          <a:lstStyle/>
          <a:p>
            <a:pPr algn="ctr"/>
            <a:r>
              <a:rPr lang="en-US" altLang="en-US" sz="2800"/>
              <a:t>Power Efficiency at Different Levels of Utilization  </a:t>
            </a:r>
          </a:p>
        </p:txBody>
      </p:sp>
      <p:pic>
        <p:nvPicPr>
          <p:cNvPr id="64514" name="Content Placeholder 5" descr="ERS_Power.jpg">
            <a:extLst>
              <a:ext uri="{FF2B5EF4-FFF2-40B4-BE49-F238E27FC236}">
                <a16:creationId xmlns:a16="http://schemas.microsoft.com/office/drawing/2014/main" id="{CCE5C7FD-25B3-6F49-ACDF-DCC3EA1FD9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0090" y="1210628"/>
            <a:ext cx="6787620" cy="4072572"/>
          </a:xfrm>
        </p:spPr>
      </p:pic>
      <p:sp>
        <p:nvSpPr>
          <p:cNvPr id="64515" name="Content Placeholder 3">
            <a:extLst>
              <a:ext uri="{FF2B5EF4-FFF2-40B4-BE49-F238E27FC236}">
                <a16:creationId xmlns:a16="http://schemas.microsoft.com/office/drawing/2014/main" id="{D84176FA-8647-D042-9675-DF872C172715}"/>
              </a:ext>
            </a:extLst>
          </p:cNvPr>
          <p:cNvSpPr>
            <a:spLocks noGrp="1"/>
          </p:cNvSpPr>
          <p:nvPr>
            <p:ph sz="half" idx="4294967295"/>
          </p:nvPr>
        </p:nvSpPr>
        <p:spPr>
          <a:xfrm>
            <a:off x="685800" y="5283200"/>
            <a:ext cx="7772400" cy="901700"/>
          </a:xfrm>
        </p:spPr>
        <p:txBody>
          <a:bodyPr/>
          <a:lstStyle/>
          <a:p>
            <a:r>
              <a:rPr lang="en-US" altLang="en-US" sz="2200" dirty="0"/>
              <a:t>Near energy-proportional power consumption at high levels of utilization</a:t>
            </a:r>
          </a:p>
        </p:txBody>
      </p:sp>
      <p:sp>
        <p:nvSpPr>
          <p:cNvPr id="64516" name="Oval 12">
            <a:extLst>
              <a:ext uri="{FF2B5EF4-FFF2-40B4-BE49-F238E27FC236}">
                <a16:creationId xmlns:a16="http://schemas.microsoft.com/office/drawing/2014/main" id="{86EA1087-DA9D-9147-AA59-E5B12824D491}"/>
              </a:ext>
            </a:extLst>
          </p:cNvPr>
          <p:cNvSpPr>
            <a:spLocks noChangeArrowheads="1"/>
          </p:cNvSpPr>
          <p:nvPr/>
        </p:nvSpPr>
        <p:spPr bwMode="auto">
          <a:xfrm>
            <a:off x="5972606" y="1941534"/>
            <a:ext cx="2206890" cy="588897"/>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solidFill>
                <a:srgbClr val="FF0000"/>
              </a:solidFill>
            </a:endParaRPr>
          </a:p>
        </p:txBody>
      </p:sp>
      <p:sp>
        <p:nvSpPr>
          <p:cNvPr id="7" name="Text Box 5">
            <a:extLst>
              <a:ext uri="{FF2B5EF4-FFF2-40B4-BE49-F238E27FC236}">
                <a16:creationId xmlns:a16="http://schemas.microsoft.com/office/drawing/2014/main" id="{42E3994B-BF81-A948-B8C0-DA7830B13E4A}"/>
              </a:ext>
            </a:extLst>
          </p:cNvPr>
          <p:cNvSpPr txBox="1">
            <a:spLocks noChangeArrowheads="1"/>
          </p:cNvSpPr>
          <p:nvPr/>
        </p:nvSpPr>
        <p:spPr bwMode="auto">
          <a:xfrm rot="5400000">
            <a:off x="8513775" y="261421"/>
            <a:ext cx="890564" cy="36933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dirty="0">
                <a:solidFill>
                  <a:srgbClr val="0066FF"/>
                </a:solidFill>
                <a:latin typeface="Candara" panose="020E0502030303020204" pitchFamily="34" charset="0"/>
              </a:rPr>
              <a:t>Trends </a:t>
            </a:r>
          </a:p>
        </p:txBody>
      </p:sp>
      <p:sp>
        <p:nvSpPr>
          <p:cNvPr id="8" name="TextBox 7">
            <a:extLst>
              <a:ext uri="{FF2B5EF4-FFF2-40B4-BE49-F238E27FC236}">
                <a16:creationId xmlns:a16="http://schemas.microsoft.com/office/drawing/2014/main" id="{92BF8B71-6F77-944D-9EF1-A8559B15F92D}"/>
              </a:ext>
            </a:extLst>
          </p:cNvPr>
          <p:cNvSpPr txBox="1"/>
          <p:nvPr/>
        </p:nvSpPr>
        <p:spPr>
          <a:xfrm>
            <a:off x="1140090" y="6256327"/>
            <a:ext cx="7229608" cy="461665"/>
          </a:xfrm>
          <a:prstGeom prst="rect">
            <a:avLst/>
          </a:prstGeom>
          <a:noFill/>
        </p:spPr>
        <p:txBody>
          <a:bodyPr wrap="square">
            <a:spAutoFit/>
          </a:bodyPr>
          <a:lstStyle/>
          <a:p>
            <a:pPr marL="58738" lvl="2">
              <a:spcBef>
                <a:spcPts val="0"/>
              </a:spcBef>
            </a:pPr>
            <a:r>
              <a:rPr lang="en-US" sz="1200" dirty="0">
                <a:latin typeface="Candara" panose="020E0502030303020204" pitchFamily="34" charset="0"/>
              </a:rPr>
              <a:t>B. Subramaniam and W. Feng, “Towards Energy-Proportional Computing for Enterprise Server Workloads,” In</a:t>
            </a:r>
            <a:r>
              <a:rPr lang="en-US" sz="1200" i="1" dirty="0">
                <a:latin typeface="Candara" panose="020E0502030303020204" pitchFamily="34" charset="0"/>
              </a:rPr>
              <a:t> 3rd ACM/SPEC International Conference on Performance Engineering (ICPE)</a:t>
            </a:r>
            <a:r>
              <a:rPr lang="en-US" sz="1200" dirty="0">
                <a:latin typeface="Candara" panose="020E0502030303020204" pitchFamily="34" charset="0"/>
              </a:rPr>
              <a:t>, April 2013.</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A642059B-E2B4-FC46-85E8-074FF8D273D7}"/>
              </a:ext>
            </a:extLst>
          </p:cNvPr>
          <p:cNvSpPr>
            <a:spLocks noGrp="1" noChangeArrowheads="1"/>
          </p:cNvSpPr>
          <p:nvPr>
            <p:ph type="title"/>
          </p:nvPr>
        </p:nvSpPr>
        <p:spPr/>
        <p:txBody>
          <a:bodyPr/>
          <a:lstStyle/>
          <a:p>
            <a:r>
              <a:rPr lang="en-US" altLang="en-US"/>
              <a:t>Static Power</a:t>
            </a:r>
            <a:endParaRPr lang="en-AU" altLang="en-US"/>
          </a:p>
        </p:txBody>
      </p:sp>
      <p:sp>
        <p:nvSpPr>
          <p:cNvPr id="65538" name="Rectangle 3">
            <a:extLst>
              <a:ext uri="{FF2B5EF4-FFF2-40B4-BE49-F238E27FC236}">
                <a16:creationId xmlns:a16="http://schemas.microsoft.com/office/drawing/2014/main" id="{C8769972-ED2B-3043-BDE9-2CEEEB1F93DF}"/>
              </a:ext>
            </a:extLst>
          </p:cNvPr>
          <p:cNvSpPr>
            <a:spLocks noGrp="1" noChangeArrowheads="1"/>
          </p:cNvSpPr>
          <p:nvPr>
            <p:ph type="body" idx="1"/>
          </p:nvPr>
        </p:nvSpPr>
        <p:spPr/>
        <p:txBody>
          <a:bodyPr/>
          <a:lstStyle/>
          <a:p>
            <a:r>
              <a:rPr lang="en-US" altLang="en-US" dirty="0"/>
              <a:t>Static power consumption</a:t>
            </a:r>
          </a:p>
          <a:p>
            <a:pPr lvl="1"/>
            <a:r>
              <a:rPr lang="en-US" altLang="en-US" dirty="0" err="1"/>
              <a:t>Current</a:t>
            </a:r>
            <a:r>
              <a:rPr lang="en-US" altLang="en-US" baseline="-25000" dirty="0" err="1"/>
              <a:t>static</a:t>
            </a:r>
            <a:r>
              <a:rPr lang="en-US" altLang="en-US" dirty="0"/>
              <a:t> x Voltage</a:t>
            </a:r>
          </a:p>
          <a:p>
            <a:pPr lvl="1"/>
            <a:r>
              <a:rPr lang="en-US" altLang="en-US" dirty="0"/>
              <a:t>Scales with number of transistors</a:t>
            </a:r>
          </a:p>
          <a:p>
            <a:pPr lvl="1"/>
            <a:r>
              <a:rPr lang="en-US" altLang="en-US" dirty="0"/>
              <a:t>How to reduce?  Power gating</a:t>
            </a:r>
          </a:p>
          <a:p>
            <a:pPr lvl="1"/>
            <a:endParaRPr lang="en-US" altLang="en-US" dirty="0"/>
          </a:p>
        </p:txBody>
      </p:sp>
      <p:sp>
        <p:nvSpPr>
          <p:cNvPr id="65539" name="Text Box 5">
            <a:extLst>
              <a:ext uri="{FF2B5EF4-FFF2-40B4-BE49-F238E27FC236}">
                <a16:creationId xmlns:a16="http://schemas.microsoft.com/office/drawing/2014/main" id="{4DF4D0D5-0B2A-F347-99E6-8AEF132B7263}"/>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5252676D-7BCF-9146-B132-2A6A6D3F2F27}"/>
              </a:ext>
            </a:extLst>
          </p:cNvPr>
          <p:cNvSpPr>
            <a:spLocks noGrp="1" noChangeArrowheads="1"/>
          </p:cNvSpPr>
          <p:nvPr>
            <p:ph type="title"/>
          </p:nvPr>
        </p:nvSpPr>
        <p:spPr/>
        <p:txBody>
          <a:bodyPr/>
          <a:lstStyle/>
          <a:p>
            <a:r>
              <a:rPr lang="en-US" altLang="en-US"/>
              <a:t>Bandwidth and Latency</a:t>
            </a:r>
            <a:endParaRPr lang="en-AU" altLang="en-US"/>
          </a:p>
        </p:txBody>
      </p:sp>
      <p:sp>
        <p:nvSpPr>
          <p:cNvPr id="67586" name="Rectangle 3">
            <a:extLst>
              <a:ext uri="{FF2B5EF4-FFF2-40B4-BE49-F238E27FC236}">
                <a16:creationId xmlns:a16="http://schemas.microsoft.com/office/drawing/2014/main" id="{9B15EFF2-CECD-BA4B-9B03-4C5B3804FD0A}"/>
              </a:ext>
            </a:extLst>
          </p:cNvPr>
          <p:cNvSpPr>
            <a:spLocks noGrp="1" noChangeArrowheads="1"/>
          </p:cNvSpPr>
          <p:nvPr>
            <p:ph idx="1"/>
          </p:nvPr>
        </p:nvSpPr>
        <p:spPr/>
        <p:txBody>
          <a:bodyPr/>
          <a:lstStyle/>
          <a:p>
            <a:r>
              <a:rPr lang="en-US" altLang="en-US"/>
              <a:t>Bandwidth or throughput</a:t>
            </a:r>
          </a:p>
          <a:p>
            <a:pPr lvl="1"/>
            <a:r>
              <a:rPr lang="en-US" altLang="en-US"/>
              <a:t>Total work done in a given time</a:t>
            </a:r>
          </a:p>
          <a:p>
            <a:pPr lvl="1"/>
            <a:r>
              <a:rPr lang="en-US" altLang="en-US"/>
              <a:t>10,000-25,000x improvement for processors</a:t>
            </a:r>
          </a:p>
          <a:p>
            <a:pPr lvl="1"/>
            <a:r>
              <a:rPr lang="en-US" altLang="en-US"/>
              <a:t>300-1200x improvement for memory and disks</a:t>
            </a:r>
          </a:p>
          <a:p>
            <a:pPr lvl="1"/>
            <a:endParaRPr lang="en-US" altLang="en-US"/>
          </a:p>
          <a:p>
            <a:r>
              <a:rPr lang="en-US" altLang="en-US"/>
              <a:t>Latency or response time</a:t>
            </a:r>
          </a:p>
          <a:p>
            <a:pPr lvl="1"/>
            <a:r>
              <a:rPr lang="en-US" altLang="en-US"/>
              <a:t>Time between start and completion of an event</a:t>
            </a:r>
          </a:p>
          <a:p>
            <a:pPr lvl="1"/>
            <a:r>
              <a:rPr lang="en-US" altLang="en-US"/>
              <a:t>30-80x improvement for processors</a:t>
            </a:r>
          </a:p>
          <a:p>
            <a:pPr lvl="1"/>
            <a:r>
              <a:rPr lang="en-US" altLang="en-US"/>
              <a:t>6-8x improvement for memory and disks</a:t>
            </a:r>
          </a:p>
        </p:txBody>
      </p:sp>
      <p:sp>
        <p:nvSpPr>
          <p:cNvPr id="67587" name="Text Box 5">
            <a:extLst>
              <a:ext uri="{FF2B5EF4-FFF2-40B4-BE49-F238E27FC236}">
                <a16:creationId xmlns:a16="http://schemas.microsoft.com/office/drawing/2014/main" id="{5553A412-0071-F844-B1E7-7C8C8DAE2E2D}"/>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5">
            <a:extLst>
              <a:ext uri="{FF2B5EF4-FFF2-40B4-BE49-F238E27FC236}">
                <a16:creationId xmlns:a16="http://schemas.microsoft.com/office/drawing/2014/main" id="{D6F98361-5D67-954C-A4DC-2063750B8846}"/>
              </a:ext>
            </a:extLst>
          </p:cNvPr>
          <p:cNvSpPr txBox="1">
            <a:spLocks noChangeArrowheads="1"/>
          </p:cNvSpPr>
          <p:nvPr/>
        </p:nvSpPr>
        <p:spPr bwMode="auto">
          <a:xfrm rot="5400000">
            <a:off x="8256765" y="507484"/>
            <a:ext cx="1407758" cy="36933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solidFill>
                  <a:srgbClr val="0066FF"/>
                </a:solidFill>
                <a:latin typeface="Candara" panose="020E0502030303020204" pitchFamily="34" charset="0"/>
              </a:rPr>
              <a:t>Introduction</a:t>
            </a:r>
          </a:p>
        </p:txBody>
      </p:sp>
      <p:pic>
        <p:nvPicPr>
          <p:cNvPr id="21506" name="Picture 11">
            <a:extLst>
              <a:ext uri="{FF2B5EF4-FFF2-40B4-BE49-F238E27FC236}">
                <a16:creationId xmlns:a16="http://schemas.microsoft.com/office/drawing/2014/main" id="{EC3E192F-B2BD-6C49-A68D-EBBF4B2853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38" y="541711"/>
            <a:ext cx="6400723" cy="5706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C00F9C0C-47CE-9947-8964-E0F0E8063B3A}"/>
              </a:ext>
            </a:extLst>
          </p:cNvPr>
          <p:cNvSpPr>
            <a:spLocks noGrp="1" noChangeArrowheads="1"/>
          </p:cNvSpPr>
          <p:nvPr>
            <p:ph type="title"/>
          </p:nvPr>
        </p:nvSpPr>
        <p:spPr>
          <a:xfrm>
            <a:off x="6146800" y="714506"/>
            <a:ext cx="2717800" cy="1371600"/>
          </a:xfrm>
        </p:spPr>
        <p:txBody>
          <a:bodyPr/>
          <a:lstStyle/>
          <a:p>
            <a:r>
              <a:rPr lang="en-US" altLang="en-US"/>
              <a:t>Bandwidth and Latency</a:t>
            </a:r>
            <a:endParaRPr lang="en-GB" altLang="en-US"/>
          </a:p>
        </p:txBody>
      </p:sp>
      <p:sp>
        <p:nvSpPr>
          <p:cNvPr id="69634" name="Text Box 8">
            <a:extLst>
              <a:ext uri="{FF2B5EF4-FFF2-40B4-BE49-F238E27FC236}">
                <a16:creationId xmlns:a16="http://schemas.microsoft.com/office/drawing/2014/main" id="{413B087A-D1A1-1248-94A8-ABAC2C4D4A3F}"/>
              </a:ext>
            </a:extLst>
          </p:cNvPr>
          <p:cNvSpPr txBox="1">
            <a:spLocks noChangeArrowheads="1"/>
          </p:cNvSpPr>
          <p:nvPr/>
        </p:nvSpPr>
        <p:spPr bwMode="auto">
          <a:xfrm>
            <a:off x="1029661" y="5423031"/>
            <a:ext cx="55370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dirty="0">
                <a:solidFill>
                  <a:srgbClr val="000066"/>
                </a:solidFill>
                <a:latin typeface="Candara" panose="020E0502030303020204" pitchFamily="34" charset="0"/>
              </a:rPr>
              <a:t>Log-log plot of bandwidth and latency milestones</a:t>
            </a:r>
            <a:endParaRPr lang="en-GB" altLang="en-US" sz="2000" dirty="0">
              <a:solidFill>
                <a:srgbClr val="000066"/>
              </a:solidFill>
              <a:latin typeface="Candara" panose="020E0502030303020204" pitchFamily="34" charset="0"/>
            </a:endParaRPr>
          </a:p>
        </p:txBody>
      </p:sp>
      <p:pic>
        <p:nvPicPr>
          <p:cNvPr id="69635" name="Picture 2">
            <a:extLst>
              <a:ext uri="{FF2B5EF4-FFF2-40B4-BE49-F238E27FC236}">
                <a16:creationId xmlns:a16="http://schemas.microsoft.com/office/drawing/2014/main" id="{21C56CDE-78EB-8449-8655-81ABB0368B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 y="679581"/>
            <a:ext cx="54864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ext Box 5">
            <a:extLst>
              <a:ext uri="{FF2B5EF4-FFF2-40B4-BE49-F238E27FC236}">
                <a16:creationId xmlns:a16="http://schemas.microsoft.com/office/drawing/2014/main" id="{28CEA68B-EE96-254F-9570-BC472A2F9A81}"/>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66FF"/>
                </a:solidFill>
                <a:latin typeface="Candara" panose="020E0502030303020204" pitchFamily="34" charset="0"/>
              </a:rPr>
              <a:t>Trends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8CD56E9A-7D2D-7146-B0D1-5C97EB2F1838}"/>
              </a:ext>
            </a:extLst>
          </p:cNvPr>
          <p:cNvSpPr>
            <a:spLocks noGrp="1" noChangeArrowheads="1"/>
          </p:cNvSpPr>
          <p:nvPr>
            <p:ph type="title"/>
          </p:nvPr>
        </p:nvSpPr>
        <p:spPr/>
        <p:txBody>
          <a:bodyPr/>
          <a:lstStyle/>
          <a:p>
            <a:r>
              <a:rPr lang="en-US" altLang="en-US" dirty="0"/>
              <a:t>Transistors and Wires</a:t>
            </a:r>
            <a:endParaRPr lang="en-AU" altLang="en-US" dirty="0"/>
          </a:p>
        </p:txBody>
      </p:sp>
      <p:sp>
        <p:nvSpPr>
          <p:cNvPr id="70658" name="Rectangle 3">
            <a:extLst>
              <a:ext uri="{FF2B5EF4-FFF2-40B4-BE49-F238E27FC236}">
                <a16:creationId xmlns:a16="http://schemas.microsoft.com/office/drawing/2014/main" id="{A52BB05D-6F19-7D44-9520-AC101FB404CD}"/>
              </a:ext>
            </a:extLst>
          </p:cNvPr>
          <p:cNvSpPr>
            <a:spLocks noGrp="1" noChangeArrowheads="1"/>
          </p:cNvSpPr>
          <p:nvPr>
            <p:ph idx="1"/>
          </p:nvPr>
        </p:nvSpPr>
        <p:spPr>
          <a:xfrm>
            <a:off x="685800" y="1229360"/>
            <a:ext cx="6896100" cy="5095240"/>
          </a:xfrm>
        </p:spPr>
        <p:txBody>
          <a:bodyPr/>
          <a:lstStyle/>
          <a:p>
            <a:r>
              <a:rPr lang="en-US" altLang="en-US" dirty="0"/>
              <a:t>Feature Size</a:t>
            </a:r>
          </a:p>
          <a:p>
            <a:pPr lvl="1"/>
            <a:r>
              <a:rPr lang="en-US" altLang="en-US" dirty="0"/>
              <a:t>Minimum size of transistor or wire in </a:t>
            </a:r>
            <a:r>
              <a:rPr lang="en-US" altLang="en-US" i="1" dirty="0"/>
              <a:t>x</a:t>
            </a:r>
            <a:r>
              <a:rPr lang="en-US" altLang="en-US" dirty="0"/>
              <a:t> or </a:t>
            </a:r>
            <a:r>
              <a:rPr lang="en-US" altLang="en-US" i="1" dirty="0"/>
              <a:t>y</a:t>
            </a:r>
            <a:r>
              <a:rPr lang="en-US" altLang="en-US" dirty="0"/>
              <a:t> dimension</a:t>
            </a:r>
          </a:p>
          <a:p>
            <a:pPr lvl="1"/>
            <a:r>
              <a:rPr lang="en-US" altLang="en-US" dirty="0"/>
              <a:t>40 years of shrinking</a:t>
            </a:r>
          </a:p>
          <a:p>
            <a:pPr lvl="2"/>
            <a:r>
              <a:rPr lang="en-US" altLang="en-US" dirty="0"/>
              <a:t>10 microns in 1971 to 0.032 microns (32 nm) in 2011</a:t>
            </a:r>
          </a:p>
          <a:p>
            <a:pPr lvl="1" eaLnBrk="1" hangingPunct="1"/>
            <a:r>
              <a:rPr lang="en-US" dirty="0"/>
              <a:t>Further shrinking slowing &amp; getting more complicated</a:t>
            </a:r>
          </a:p>
          <a:p>
            <a:pPr lvl="2" eaLnBrk="1" hangingPunct="1"/>
            <a:r>
              <a:rPr lang="en-US" dirty="0"/>
              <a:t>No transistor shrink from Intel 2014-2019!  @ 14nm.</a:t>
            </a:r>
            <a:endParaRPr lang="en-US" altLang="ja-JP" i="1" dirty="0"/>
          </a:p>
          <a:p>
            <a:pPr lvl="2" eaLnBrk="1" hangingPunct="1"/>
            <a:r>
              <a:rPr lang="en-US" dirty="0"/>
              <a:t>2019:  Intel @ 10nm while AMD &amp; Apple @ 7nm.</a:t>
            </a:r>
          </a:p>
          <a:p>
            <a:pPr lvl="2" eaLnBrk="1" hangingPunct="1"/>
            <a:r>
              <a:rPr lang="en-US" dirty="0"/>
              <a:t>2020:  IBM @ 7nm for POWER10 </a:t>
            </a:r>
            <a:r>
              <a:rPr lang="en-US" dirty="0">
                <a:sym typeface="Wingdings" pitchFamily="2" charset="2"/>
              </a:rPr>
              <a:t> DOE supercomputers: Sierra (LLNL) and Summit (ORNL)</a:t>
            </a:r>
            <a:endParaRPr lang="en-US" dirty="0"/>
          </a:p>
          <a:p>
            <a:pPr lvl="1"/>
            <a:r>
              <a:rPr lang="en-US" altLang="en-US" dirty="0"/>
              <a:t>Transistor performance scales linearly</a:t>
            </a:r>
          </a:p>
          <a:p>
            <a:pPr lvl="2"/>
            <a:r>
              <a:rPr lang="en-US" altLang="en-US" dirty="0"/>
              <a:t>Wire delay does </a:t>
            </a:r>
            <a:r>
              <a:rPr lang="en-US" altLang="en-US" i="1" dirty="0"/>
              <a:t>not </a:t>
            </a:r>
            <a:r>
              <a:rPr lang="en-US" altLang="en-US" dirty="0"/>
              <a:t>improve with feature size</a:t>
            </a:r>
          </a:p>
          <a:p>
            <a:pPr lvl="1"/>
            <a:r>
              <a:rPr lang="en-US" altLang="en-US" dirty="0"/>
              <a:t>Integration density scales quadratically</a:t>
            </a:r>
          </a:p>
        </p:txBody>
      </p:sp>
      <p:sp>
        <p:nvSpPr>
          <p:cNvPr id="70659" name="Text Box 5">
            <a:extLst>
              <a:ext uri="{FF2B5EF4-FFF2-40B4-BE49-F238E27FC236}">
                <a16:creationId xmlns:a16="http://schemas.microsoft.com/office/drawing/2014/main" id="{0E0523C4-8C0E-8445-958C-CC5AE7AF07C1}"/>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
        <p:nvSpPr>
          <p:cNvPr id="6" name="Rectangle 1">
            <a:extLst>
              <a:ext uri="{FF2B5EF4-FFF2-40B4-BE49-F238E27FC236}">
                <a16:creationId xmlns:a16="http://schemas.microsoft.com/office/drawing/2014/main" id="{2ECAAC4A-8BF5-914D-BE56-8890E1235502}"/>
              </a:ext>
            </a:extLst>
          </p:cNvPr>
          <p:cNvSpPr>
            <a:spLocks noChangeArrowheads="1"/>
          </p:cNvSpPr>
          <p:nvPr/>
        </p:nvSpPr>
        <p:spPr bwMode="auto">
          <a:xfrm>
            <a:off x="7570571" y="1709896"/>
            <a:ext cx="1548029"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is-IS" altLang="en-US" sz="1400" dirty="0">
                <a:latin typeface="Candara" panose="020E0502030303020204" pitchFamily="34" charset="0"/>
              </a:rPr>
              <a:t>10 µm – 1971</a:t>
            </a:r>
          </a:p>
          <a:p>
            <a:r>
              <a:rPr lang="is-IS" altLang="en-US" sz="1400" dirty="0">
                <a:latin typeface="Candara" panose="020E0502030303020204" pitchFamily="34" charset="0"/>
              </a:rPr>
              <a:t>6 µm – 1974</a:t>
            </a:r>
          </a:p>
          <a:p>
            <a:r>
              <a:rPr lang="is-IS" altLang="en-US" sz="1400" dirty="0">
                <a:latin typeface="Candara" panose="020E0502030303020204" pitchFamily="34" charset="0"/>
              </a:rPr>
              <a:t>3 µm – 1977</a:t>
            </a:r>
          </a:p>
          <a:p>
            <a:r>
              <a:rPr lang="is-IS" altLang="en-US" sz="1400" dirty="0">
                <a:latin typeface="Candara" panose="020E0502030303020204" pitchFamily="34" charset="0"/>
              </a:rPr>
              <a:t>1.5 µm – 1982</a:t>
            </a:r>
          </a:p>
          <a:p>
            <a:r>
              <a:rPr lang="is-IS" altLang="en-US" sz="1400" dirty="0">
                <a:latin typeface="Candara" panose="020E0502030303020204" pitchFamily="34" charset="0"/>
              </a:rPr>
              <a:t>1 µm – 1985</a:t>
            </a:r>
          </a:p>
          <a:p>
            <a:r>
              <a:rPr lang="is-IS" altLang="en-US" sz="1400" dirty="0">
                <a:latin typeface="Candara" panose="020E0502030303020204" pitchFamily="34" charset="0"/>
              </a:rPr>
              <a:t>800 nm – 1989</a:t>
            </a:r>
          </a:p>
          <a:p>
            <a:r>
              <a:rPr lang="is-IS" altLang="en-US" sz="1400" dirty="0">
                <a:latin typeface="Candara" panose="020E0502030303020204" pitchFamily="34" charset="0"/>
              </a:rPr>
              <a:t>600 nm – 1994</a:t>
            </a:r>
          </a:p>
          <a:p>
            <a:r>
              <a:rPr lang="is-IS" altLang="en-US" sz="1400" dirty="0">
                <a:latin typeface="Candara" panose="020E0502030303020204" pitchFamily="34" charset="0"/>
              </a:rPr>
              <a:t>350 nm – 1995</a:t>
            </a:r>
          </a:p>
          <a:p>
            <a:r>
              <a:rPr lang="is-IS" altLang="en-US" sz="1400" dirty="0">
                <a:latin typeface="Candara" panose="020E0502030303020204" pitchFamily="34" charset="0"/>
              </a:rPr>
              <a:t>250 nm – 1997</a:t>
            </a:r>
          </a:p>
          <a:p>
            <a:r>
              <a:rPr lang="is-IS" altLang="en-US" sz="1400" dirty="0">
                <a:latin typeface="Candara" panose="020E0502030303020204" pitchFamily="34" charset="0"/>
              </a:rPr>
              <a:t>180 nm – 1999</a:t>
            </a:r>
          </a:p>
          <a:p>
            <a:r>
              <a:rPr lang="is-IS" altLang="en-US" sz="1400" dirty="0">
                <a:latin typeface="Candara" panose="020E0502030303020204" pitchFamily="34" charset="0"/>
              </a:rPr>
              <a:t>130 nm – 2001</a:t>
            </a:r>
          </a:p>
          <a:p>
            <a:r>
              <a:rPr lang="is-IS" altLang="en-US" sz="1400" dirty="0">
                <a:latin typeface="Candara" panose="020E0502030303020204" pitchFamily="34" charset="0"/>
              </a:rPr>
              <a:t>90 nm – 2004</a:t>
            </a:r>
          </a:p>
          <a:p>
            <a:r>
              <a:rPr lang="is-IS" altLang="en-US" sz="1400" dirty="0">
                <a:latin typeface="Candara" panose="020E0502030303020204" pitchFamily="34" charset="0"/>
              </a:rPr>
              <a:t>65 nm – 2006</a:t>
            </a:r>
          </a:p>
          <a:p>
            <a:r>
              <a:rPr lang="is-IS" altLang="en-US" sz="1400" dirty="0">
                <a:latin typeface="Candara" panose="020E0502030303020204" pitchFamily="34" charset="0"/>
              </a:rPr>
              <a:t>45 nm – 2008</a:t>
            </a:r>
          </a:p>
          <a:p>
            <a:r>
              <a:rPr lang="is-IS" altLang="en-US" sz="1400" dirty="0">
                <a:latin typeface="Candara" panose="020E0502030303020204" pitchFamily="34" charset="0"/>
              </a:rPr>
              <a:t>32 nm – 2010</a:t>
            </a:r>
          </a:p>
          <a:p>
            <a:r>
              <a:rPr lang="is-IS" altLang="en-US" sz="1400" dirty="0">
                <a:latin typeface="Candara" panose="020E0502030303020204" pitchFamily="34" charset="0"/>
              </a:rPr>
              <a:t>22 nm – 2012</a:t>
            </a:r>
          </a:p>
          <a:p>
            <a:r>
              <a:rPr lang="is-IS" altLang="en-US" sz="1400" dirty="0">
                <a:latin typeface="Candara" panose="020E0502030303020204" pitchFamily="34" charset="0"/>
              </a:rPr>
              <a:t>14 nm – 2014</a:t>
            </a:r>
          </a:p>
          <a:p>
            <a:r>
              <a:rPr lang="is-IS" altLang="en-US" sz="1400" dirty="0">
                <a:latin typeface="Candara" panose="020E0502030303020204" pitchFamily="34" charset="0"/>
              </a:rPr>
              <a:t>10 nm – 2016–2017</a:t>
            </a:r>
          </a:p>
          <a:p>
            <a:r>
              <a:rPr lang="is-IS" altLang="en-US" sz="1400" dirty="0">
                <a:latin typeface="Candara" panose="020E0502030303020204" pitchFamily="34" charset="0"/>
              </a:rPr>
              <a:t>7 nm  – 2018–2019</a:t>
            </a:r>
          </a:p>
          <a:p>
            <a:r>
              <a:rPr lang="is-IS" altLang="en-US" sz="1400" dirty="0">
                <a:latin typeface="Candara" panose="020E0502030303020204" pitchFamily="34" charset="0"/>
              </a:rPr>
              <a:t>5 nm – 2020–2021</a:t>
            </a:r>
            <a:endParaRPr lang="en-US" altLang="en-US" sz="1400" dirty="0">
              <a:latin typeface="Candara" panose="020E0502030303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1DCCB-50B9-FC41-ABAA-06B3DE68B8CB}"/>
              </a:ext>
            </a:extLst>
          </p:cNvPr>
          <p:cNvSpPr>
            <a:spLocks noGrp="1"/>
          </p:cNvSpPr>
          <p:nvPr>
            <p:ph type="title"/>
          </p:nvPr>
        </p:nvSpPr>
        <p:spPr>
          <a:xfrm>
            <a:off x="304800" y="169380"/>
            <a:ext cx="8470900" cy="762000"/>
          </a:xfrm>
        </p:spPr>
        <p:txBody>
          <a:bodyPr/>
          <a:lstStyle/>
          <a:p>
            <a:pPr algn="ctr"/>
            <a:r>
              <a:rPr lang="en-US" dirty="0"/>
              <a:t>Case Study for Transistors &amp; Wires:  IBM POWER</a:t>
            </a:r>
          </a:p>
        </p:txBody>
      </p:sp>
      <p:graphicFrame>
        <p:nvGraphicFramePr>
          <p:cNvPr id="4" name="Table 4">
            <a:extLst>
              <a:ext uri="{FF2B5EF4-FFF2-40B4-BE49-F238E27FC236}">
                <a16:creationId xmlns:a16="http://schemas.microsoft.com/office/drawing/2014/main" id="{3DE7F6B0-688A-E945-AB8B-B6B2E7CBB6C6}"/>
              </a:ext>
            </a:extLst>
          </p:cNvPr>
          <p:cNvGraphicFramePr>
            <a:graphicFrameLocks noGrp="1"/>
          </p:cNvGraphicFramePr>
          <p:nvPr>
            <p:ph idx="1"/>
            <p:extLst>
              <p:ext uri="{D42A27DB-BD31-4B8C-83A1-F6EECF244321}">
                <p14:modId xmlns:p14="http://schemas.microsoft.com/office/powerpoint/2010/main" val="868238152"/>
              </p:ext>
            </p:extLst>
          </p:nvPr>
        </p:nvGraphicFramePr>
        <p:xfrm>
          <a:off x="546100" y="926883"/>
          <a:ext cx="8026395" cy="5359400"/>
        </p:xfrm>
        <a:graphic>
          <a:graphicData uri="http://schemas.openxmlformats.org/drawingml/2006/table">
            <a:tbl>
              <a:tblPr firstRow="1" bandRow="1">
                <a:tableStyleId>{21E4AEA4-8DFA-4A89-87EB-49C32662AFE0}</a:tableStyleId>
              </a:tblPr>
              <a:tblGrid>
                <a:gridCol w="1808479">
                  <a:extLst>
                    <a:ext uri="{9D8B030D-6E8A-4147-A177-3AD203B41FA5}">
                      <a16:colId xmlns:a16="http://schemas.microsoft.com/office/drawing/2014/main" val="3785949234"/>
                    </a:ext>
                  </a:extLst>
                </a:gridCol>
                <a:gridCol w="1554479">
                  <a:extLst>
                    <a:ext uri="{9D8B030D-6E8A-4147-A177-3AD203B41FA5}">
                      <a16:colId xmlns:a16="http://schemas.microsoft.com/office/drawing/2014/main" val="3029852462"/>
                    </a:ext>
                  </a:extLst>
                </a:gridCol>
                <a:gridCol w="1554479">
                  <a:extLst>
                    <a:ext uri="{9D8B030D-6E8A-4147-A177-3AD203B41FA5}">
                      <a16:colId xmlns:a16="http://schemas.microsoft.com/office/drawing/2014/main" val="4104560108"/>
                    </a:ext>
                  </a:extLst>
                </a:gridCol>
                <a:gridCol w="1554479">
                  <a:extLst>
                    <a:ext uri="{9D8B030D-6E8A-4147-A177-3AD203B41FA5}">
                      <a16:colId xmlns:a16="http://schemas.microsoft.com/office/drawing/2014/main" val="3058917089"/>
                    </a:ext>
                  </a:extLst>
                </a:gridCol>
                <a:gridCol w="1554479">
                  <a:extLst>
                    <a:ext uri="{9D8B030D-6E8A-4147-A177-3AD203B41FA5}">
                      <a16:colId xmlns:a16="http://schemas.microsoft.com/office/drawing/2014/main" val="3314579839"/>
                    </a:ext>
                  </a:extLst>
                </a:gridCol>
              </a:tblGrid>
              <a:tr h="370840">
                <a:tc>
                  <a:txBody>
                    <a:bodyPr/>
                    <a:lstStyle/>
                    <a:p>
                      <a:pPr algn="ctr"/>
                      <a:r>
                        <a:rPr lang="en-US" sz="1600" dirty="0">
                          <a:latin typeface="Gill Sans MT" panose="020B0502020104020203" pitchFamily="34" charset="77"/>
                        </a:rPr>
                        <a:t>Feature</a:t>
                      </a:r>
                    </a:p>
                  </a:txBody>
                  <a:tcPr/>
                </a:tc>
                <a:tc>
                  <a:txBody>
                    <a:bodyPr/>
                    <a:lstStyle/>
                    <a:p>
                      <a:pPr algn="ctr"/>
                      <a:r>
                        <a:rPr lang="en-US" dirty="0">
                          <a:latin typeface="Gill Sans MT" panose="020B0502020104020203" pitchFamily="34" charset="77"/>
                        </a:rPr>
                        <a:t>POWER7+</a:t>
                      </a:r>
                    </a:p>
                  </a:txBody>
                  <a:tcPr/>
                </a:tc>
                <a:tc>
                  <a:txBody>
                    <a:bodyPr/>
                    <a:lstStyle/>
                    <a:p>
                      <a:pPr algn="ctr"/>
                      <a:r>
                        <a:rPr lang="en-US" dirty="0">
                          <a:latin typeface="Gill Sans MT" panose="020B0502020104020203" pitchFamily="34" charset="77"/>
                        </a:rPr>
                        <a:t>POWER8</a:t>
                      </a:r>
                    </a:p>
                  </a:txBody>
                  <a:tcPr/>
                </a:tc>
                <a:tc>
                  <a:txBody>
                    <a:bodyPr/>
                    <a:lstStyle/>
                    <a:p>
                      <a:pPr algn="ctr"/>
                      <a:r>
                        <a:rPr lang="en-US" dirty="0">
                          <a:latin typeface="Gill Sans MT" panose="020B0502020104020203" pitchFamily="34" charset="77"/>
                        </a:rPr>
                        <a:t>POWER9</a:t>
                      </a:r>
                    </a:p>
                  </a:txBody>
                  <a:tcPr/>
                </a:tc>
                <a:tc>
                  <a:txBody>
                    <a:bodyPr/>
                    <a:lstStyle/>
                    <a:p>
                      <a:pPr algn="ctr"/>
                      <a:r>
                        <a:rPr lang="en-US" dirty="0">
                          <a:latin typeface="Gill Sans MT" panose="020B0502020104020203" pitchFamily="34" charset="77"/>
                        </a:rPr>
                        <a:t>POWER10</a:t>
                      </a:r>
                    </a:p>
                  </a:txBody>
                  <a:tcPr/>
                </a:tc>
                <a:extLst>
                  <a:ext uri="{0D108BD9-81ED-4DB2-BD59-A6C34878D82A}">
                    <a16:rowId xmlns:a16="http://schemas.microsoft.com/office/drawing/2014/main" val="830119472"/>
                  </a:ext>
                </a:extLst>
              </a:tr>
              <a:tr h="370840">
                <a:tc>
                  <a:txBody>
                    <a:bodyPr/>
                    <a:lstStyle/>
                    <a:p>
                      <a:r>
                        <a:rPr lang="en-US" dirty="0">
                          <a:latin typeface="Gill Sans MT" panose="020B0502020104020203" pitchFamily="34" charset="77"/>
                        </a:rPr>
                        <a:t>Year</a:t>
                      </a:r>
                    </a:p>
                  </a:txBody>
                  <a:tcPr/>
                </a:tc>
                <a:tc>
                  <a:txBody>
                    <a:bodyPr/>
                    <a:lstStyle/>
                    <a:p>
                      <a:r>
                        <a:rPr lang="en-US" dirty="0">
                          <a:latin typeface="Gill Sans MT" panose="020B0502020104020203" pitchFamily="34" charset="77"/>
                        </a:rPr>
                        <a:t>2012</a:t>
                      </a:r>
                    </a:p>
                  </a:txBody>
                  <a:tcPr/>
                </a:tc>
                <a:tc>
                  <a:txBody>
                    <a:bodyPr/>
                    <a:lstStyle/>
                    <a:p>
                      <a:r>
                        <a:rPr lang="en-US" dirty="0">
                          <a:latin typeface="Gill Sans MT" panose="020B0502020104020203" pitchFamily="34" charset="77"/>
                        </a:rPr>
                        <a:t>2014</a:t>
                      </a:r>
                    </a:p>
                  </a:txBody>
                  <a:tcPr/>
                </a:tc>
                <a:tc>
                  <a:txBody>
                    <a:bodyPr/>
                    <a:lstStyle/>
                    <a:p>
                      <a:r>
                        <a:rPr lang="en-US" dirty="0">
                          <a:latin typeface="Gill Sans MT" panose="020B0502020104020203" pitchFamily="34" charset="77"/>
                        </a:rPr>
                        <a:t>2017</a:t>
                      </a:r>
                    </a:p>
                  </a:txBody>
                  <a:tcPr/>
                </a:tc>
                <a:tc>
                  <a:txBody>
                    <a:bodyPr/>
                    <a:lstStyle/>
                    <a:p>
                      <a:r>
                        <a:rPr lang="en-US" dirty="0">
                          <a:latin typeface="Gill Sans MT" panose="020B0502020104020203" pitchFamily="34" charset="77"/>
                        </a:rPr>
                        <a:t>2020</a:t>
                      </a:r>
                    </a:p>
                  </a:txBody>
                  <a:tcPr/>
                </a:tc>
                <a:extLst>
                  <a:ext uri="{0D108BD9-81ED-4DB2-BD59-A6C34878D82A}">
                    <a16:rowId xmlns:a16="http://schemas.microsoft.com/office/drawing/2014/main" val="3028676830"/>
                  </a:ext>
                </a:extLst>
              </a:tr>
              <a:tr h="370840">
                <a:tc>
                  <a:txBody>
                    <a:bodyPr/>
                    <a:lstStyle/>
                    <a:p>
                      <a:r>
                        <a:rPr lang="en-US" dirty="0">
                          <a:latin typeface="Gill Sans MT" panose="020B0502020104020203" pitchFamily="34" charset="77"/>
                        </a:rPr>
                        <a:t>Terminology</a:t>
                      </a:r>
                    </a:p>
                  </a:txBody>
                  <a:tcPr/>
                </a:tc>
                <a:tc>
                  <a:txBody>
                    <a:bodyPr/>
                    <a:lstStyle/>
                    <a:p>
                      <a:r>
                        <a:rPr lang="en-US" dirty="0">
                          <a:latin typeface="Gill Sans MT" panose="020B0502020104020203" pitchFamily="34" charset="77"/>
                        </a:rPr>
                        <a:t>32 nm</a:t>
                      </a:r>
                    </a:p>
                  </a:txBody>
                  <a:tcPr/>
                </a:tc>
                <a:tc>
                  <a:txBody>
                    <a:bodyPr/>
                    <a:lstStyle/>
                    <a:p>
                      <a:r>
                        <a:rPr lang="en-US" dirty="0">
                          <a:latin typeface="Gill Sans MT" panose="020B0502020104020203" pitchFamily="34" charset="77"/>
                        </a:rPr>
                        <a:t>22 nm</a:t>
                      </a:r>
                    </a:p>
                  </a:txBody>
                  <a:tcPr/>
                </a:tc>
                <a:tc>
                  <a:txBody>
                    <a:bodyPr/>
                    <a:lstStyle/>
                    <a:p>
                      <a:r>
                        <a:rPr lang="en-US" dirty="0">
                          <a:latin typeface="Gill Sans MT" panose="020B0502020104020203" pitchFamily="34" charset="77"/>
                        </a:rPr>
                        <a:t>14 nm</a:t>
                      </a:r>
                    </a:p>
                  </a:txBody>
                  <a:tcPr/>
                </a:tc>
                <a:tc>
                  <a:txBody>
                    <a:bodyPr/>
                    <a:lstStyle/>
                    <a:p>
                      <a:r>
                        <a:rPr lang="en-US" dirty="0">
                          <a:latin typeface="Gill Sans MT" panose="020B0502020104020203" pitchFamily="34" charset="77"/>
                        </a:rPr>
                        <a:t>7 nm</a:t>
                      </a:r>
                    </a:p>
                  </a:txBody>
                  <a:tcPr/>
                </a:tc>
                <a:extLst>
                  <a:ext uri="{0D108BD9-81ED-4DB2-BD59-A6C34878D82A}">
                    <a16:rowId xmlns:a16="http://schemas.microsoft.com/office/drawing/2014/main" val="2403362430"/>
                  </a:ext>
                </a:extLst>
              </a:tr>
              <a:tr h="370840">
                <a:tc>
                  <a:txBody>
                    <a:bodyPr/>
                    <a:lstStyle/>
                    <a:p>
                      <a:r>
                        <a:rPr lang="en-US" dirty="0">
                          <a:latin typeface="Gill Sans MT" panose="020B0502020104020203" pitchFamily="34" charset="77"/>
                        </a:rPr>
                        <a:t>Die Size</a:t>
                      </a:r>
                    </a:p>
                  </a:txBody>
                  <a:tcPr/>
                </a:tc>
                <a:tc>
                  <a:txBody>
                    <a:bodyPr/>
                    <a:lstStyle/>
                    <a:p>
                      <a:r>
                        <a:rPr lang="en-US" dirty="0">
                          <a:latin typeface="Gill Sans MT" panose="020B0502020104020203" pitchFamily="34" charset="77"/>
                        </a:rPr>
                        <a:t>567 mm</a:t>
                      </a:r>
                      <a:r>
                        <a:rPr lang="en-US" baseline="30000" dirty="0">
                          <a:latin typeface="Gill Sans MT" panose="020B0502020104020203" pitchFamily="34" charset="77"/>
                        </a:rPr>
                        <a:t>2</a:t>
                      </a:r>
                      <a:endParaRPr lang="en-US" dirty="0">
                        <a:latin typeface="Gill Sans MT" panose="020B0502020104020203" pitchFamily="34" charset="77"/>
                      </a:endParaRPr>
                    </a:p>
                  </a:txBody>
                  <a:tcPr/>
                </a:tc>
                <a:tc>
                  <a:txBody>
                    <a:bodyPr/>
                    <a:lstStyle/>
                    <a:p>
                      <a:r>
                        <a:rPr lang="en-US" dirty="0">
                          <a:latin typeface="Gill Sans MT" panose="020B0502020104020203" pitchFamily="34" charset="77"/>
                        </a:rPr>
                        <a:t>649 mm</a:t>
                      </a:r>
                      <a:r>
                        <a:rPr lang="en-US" baseline="30000" dirty="0">
                          <a:latin typeface="Gill Sans MT" panose="020B0502020104020203" pitchFamily="34" charset="77"/>
                        </a:rPr>
                        <a:t>2</a:t>
                      </a:r>
                      <a:endParaRPr lang="en-US" dirty="0">
                        <a:latin typeface="Gill Sans MT" panose="020B0502020104020203" pitchFamily="34" charset="77"/>
                      </a:endParaRPr>
                    </a:p>
                  </a:txBody>
                  <a:tcPr/>
                </a:tc>
                <a:tc>
                  <a:txBody>
                    <a:bodyPr/>
                    <a:lstStyle/>
                    <a:p>
                      <a:r>
                        <a:rPr lang="en-US" dirty="0">
                          <a:latin typeface="Gill Sans MT" panose="020B0502020104020203" pitchFamily="34" charset="77"/>
                        </a:rPr>
                        <a:t>693 mm</a:t>
                      </a:r>
                      <a:r>
                        <a:rPr lang="en-US" baseline="30000" dirty="0">
                          <a:latin typeface="Gill Sans MT" panose="020B0502020104020203" pitchFamily="34" charset="77"/>
                        </a:rPr>
                        <a:t>2</a:t>
                      </a:r>
                      <a:endParaRPr lang="en-US" dirty="0">
                        <a:latin typeface="Gill Sans MT" panose="020B0502020104020203" pitchFamily="34" charset="77"/>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ill Sans MT" panose="020B0502020104020203" pitchFamily="34" charset="77"/>
                        </a:rPr>
                        <a:t>602 mm</a:t>
                      </a:r>
                      <a:r>
                        <a:rPr lang="en-US" baseline="30000" dirty="0">
                          <a:latin typeface="Gill Sans MT" panose="020B0502020104020203" pitchFamily="34" charset="77"/>
                        </a:rPr>
                        <a:t>2</a:t>
                      </a:r>
                      <a:endParaRPr lang="en-US" dirty="0">
                        <a:latin typeface="Gill Sans MT" panose="020B0502020104020203" pitchFamily="34" charset="77"/>
                      </a:endParaRPr>
                    </a:p>
                  </a:txBody>
                  <a:tcPr/>
                </a:tc>
                <a:extLst>
                  <a:ext uri="{0D108BD9-81ED-4DB2-BD59-A6C34878D82A}">
                    <a16:rowId xmlns:a16="http://schemas.microsoft.com/office/drawing/2014/main" val="18875427"/>
                  </a:ext>
                </a:extLst>
              </a:tr>
              <a:tr h="370840">
                <a:tc>
                  <a:txBody>
                    <a:bodyPr/>
                    <a:lstStyle/>
                    <a:p>
                      <a:r>
                        <a:rPr lang="en-US" dirty="0">
                          <a:latin typeface="Gill Sans MT" panose="020B0502020104020203" pitchFamily="34" charset="77"/>
                        </a:rPr>
                        <a:t># Transistors</a:t>
                      </a:r>
                    </a:p>
                  </a:txBody>
                  <a:tcPr/>
                </a:tc>
                <a:tc>
                  <a:txBody>
                    <a:bodyPr/>
                    <a:lstStyle/>
                    <a:p>
                      <a:r>
                        <a:rPr lang="en-US" dirty="0">
                          <a:latin typeface="Gill Sans MT" panose="020B0502020104020203" pitchFamily="34" charset="77"/>
                        </a:rPr>
                        <a:t>2.1B</a:t>
                      </a:r>
                    </a:p>
                  </a:txBody>
                  <a:tcPr/>
                </a:tc>
                <a:tc>
                  <a:txBody>
                    <a:bodyPr/>
                    <a:lstStyle/>
                    <a:p>
                      <a:r>
                        <a:rPr lang="en-US" dirty="0">
                          <a:latin typeface="Gill Sans MT" panose="020B0502020104020203" pitchFamily="34" charset="77"/>
                        </a:rPr>
                        <a:t>4.2B</a:t>
                      </a:r>
                    </a:p>
                  </a:txBody>
                  <a:tcPr/>
                </a:tc>
                <a:tc>
                  <a:txBody>
                    <a:bodyPr/>
                    <a:lstStyle/>
                    <a:p>
                      <a:r>
                        <a:rPr lang="en-US" dirty="0">
                          <a:latin typeface="Gill Sans MT" panose="020B0502020104020203" pitchFamily="34" charset="77"/>
                        </a:rPr>
                        <a:t>8.0B</a:t>
                      </a:r>
                    </a:p>
                  </a:txBody>
                  <a:tcPr/>
                </a:tc>
                <a:tc>
                  <a:txBody>
                    <a:bodyPr/>
                    <a:lstStyle/>
                    <a:p>
                      <a:r>
                        <a:rPr lang="en-US" dirty="0">
                          <a:latin typeface="Gill Sans MT" panose="020B0502020104020203" pitchFamily="34" charset="77"/>
                        </a:rPr>
                        <a:t>18.0B</a:t>
                      </a:r>
                    </a:p>
                  </a:txBody>
                  <a:tcPr/>
                </a:tc>
                <a:extLst>
                  <a:ext uri="{0D108BD9-81ED-4DB2-BD59-A6C34878D82A}">
                    <a16:rowId xmlns:a16="http://schemas.microsoft.com/office/drawing/2014/main" val="2667646901"/>
                  </a:ext>
                </a:extLst>
              </a:tr>
              <a:tr h="370840">
                <a:tc>
                  <a:txBody>
                    <a:bodyPr/>
                    <a:lstStyle/>
                    <a:p>
                      <a:r>
                        <a:rPr lang="en-US" dirty="0">
                          <a:latin typeface="Gill Sans MT" panose="020B0502020104020203" pitchFamily="34" charset="77"/>
                        </a:rPr>
                        <a:t>Max. Cores</a:t>
                      </a:r>
                    </a:p>
                  </a:txBody>
                  <a:tcPr/>
                </a:tc>
                <a:tc>
                  <a:txBody>
                    <a:bodyPr/>
                    <a:lstStyle/>
                    <a:p>
                      <a:r>
                        <a:rPr lang="en-US" dirty="0">
                          <a:latin typeface="Gill Sans MT" panose="020B0502020104020203" pitchFamily="34" charset="77"/>
                        </a:rPr>
                        <a:t>8</a:t>
                      </a:r>
                    </a:p>
                  </a:txBody>
                  <a:tcPr/>
                </a:tc>
                <a:tc>
                  <a:txBody>
                    <a:bodyPr/>
                    <a:lstStyle/>
                    <a:p>
                      <a:r>
                        <a:rPr lang="en-US" dirty="0">
                          <a:latin typeface="Gill Sans MT" panose="020B0502020104020203" pitchFamily="34" charset="77"/>
                        </a:rPr>
                        <a:t>12</a:t>
                      </a:r>
                    </a:p>
                  </a:txBody>
                  <a:tcPr/>
                </a:tc>
                <a:tc>
                  <a:txBody>
                    <a:bodyPr/>
                    <a:lstStyle/>
                    <a:p>
                      <a:r>
                        <a:rPr lang="en-US" dirty="0">
                          <a:latin typeface="Gill Sans MT" panose="020B0502020104020203" pitchFamily="34" charset="77"/>
                        </a:rPr>
                        <a:t>12 / 24</a:t>
                      </a:r>
                    </a:p>
                  </a:txBody>
                  <a:tcPr/>
                </a:tc>
                <a:tc>
                  <a:txBody>
                    <a:bodyPr/>
                    <a:lstStyle/>
                    <a:p>
                      <a:r>
                        <a:rPr lang="en-US" dirty="0">
                          <a:latin typeface="Gill Sans MT" panose="020B0502020104020203" pitchFamily="34" charset="77"/>
                        </a:rPr>
                        <a:t>15 / 30</a:t>
                      </a:r>
                    </a:p>
                  </a:txBody>
                  <a:tcPr/>
                </a:tc>
                <a:extLst>
                  <a:ext uri="{0D108BD9-81ED-4DB2-BD59-A6C34878D82A}">
                    <a16:rowId xmlns:a16="http://schemas.microsoft.com/office/drawing/2014/main" val="1427256567"/>
                  </a:ext>
                </a:extLst>
              </a:tr>
              <a:tr h="370840">
                <a:tc>
                  <a:txBody>
                    <a:bodyPr/>
                    <a:lstStyle/>
                    <a:p>
                      <a:r>
                        <a:rPr lang="en-US" dirty="0">
                          <a:latin typeface="Gill Sans MT" panose="020B0502020104020203" pitchFamily="34" charset="77"/>
                        </a:rPr>
                        <a:t>Max. SMT Threads/Core</a:t>
                      </a:r>
                    </a:p>
                  </a:txBody>
                  <a:tcPr/>
                </a:tc>
                <a:tc>
                  <a:txBody>
                    <a:bodyPr/>
                    <a:lstStyle/>
                    <a:p>
                      <a:r>
                        <a:rPr lang="en-US" dirty="0">
                          <a:latin typeface="Gill Sans MT" panose="020B0502020104020203" pitchFamily="34" charset="77"/>
                        </a:rPr>
                        <a:t>4</a:t>
                      </a:r>
                    </a:p>
                  </a:txBody>
                  <a:tcPr/>
                </a:tc>
                <a:tc>
                  <a:txBody>
                    <a:bodyPr/>
                    <a:lstStyle/>
                    <a:p>
                      <a:r>
                        <a:rPr lang="en-US" dirty="0">
                          <a:latin typeface="Gill Sans MT" panose="020B0502020104020203" pitchFamily="34" charset="77"/>
                        </a:rPr>
                        <a:t>8</a:t>
                      </a:r>
                    </a:p>
                  </a:txBody>
                  <a:tcPr/>
                </a:tc>
                <a:tc>
                  <a:txBody>
                    <a:bodyPr/>
                    <a:lstStyle/>
                    <a:p>
                      <a:r>
                        <a:rPr lang="en-US" dirty="0">
                          <a:latin typeface="Gill Sans MT" panose="020B0502020104020203" pitchFamily="34" charset="77"/>
                        </a:rPr>
                        <a:t>8 / 4</a:t>
                      </a:r>
                    </a:p>
                  </a:txBody>
                  <a:tcPr/>
                </a:tc>
                <a:tc>
                  <a:txBody>
                    <a:bodyPr/>
                    <a:lstStyle/>
                    <a:p>
                      <a:r>
                        <a:rPr lang="en-US" dirty="0">
                          <a:latin typeface="Gill Sans MT" panose="020B0502020104020203" pitchFamily="34" charset="77"/>
                        </a:rPr>
                        <a:t>8 / 4</a:t>
                      </a:r>
                    </a:p>
                  </a:txBody>
                  <a:tcPr/>
                </a:tc>
                <a:extLst>
                  <a:ext uri="{0D108BD9-81ED-4DB2-BD59-A6C34878D82A}">
                    <a16:rowId xmlns:a16="http://schemas.microsoft.com/office/drawing/2014/main" val="4119310061"/>
                  </a:ext>
                </a:extLst>
              </a:tr>
              <a:tr h="370840">
                <a:tc>
                  <a:txBody>
                    <a:bodyPr/>
                    <a:lstStyle/>
                    <a:p>
                      <a:r>
                        <a:rPr lang="en-US" dirty="0">
                          <a:latin typeface="Gill Sans MT" panose="020B0502020104020203" pitchFamily="34" charset="77"/>
                        </a:rPr>
                        <a:t>Max. Threads</a:t>
                      </a:r>
                    </a:p>
                  </a:txBody>
                  <a:tcPr/>
                </a:tc>
                <a:tc>
                  <a:txBody>
                    <a:bodyPr/>
                    <a:lstStyle/>
                    <a:p>
                      <a:r>
                        <a:rPr lang="en-US" dirty="0">
                          <a:latin typeface="Gill Sans MT" panose="020B0502020104020203" pitchFamily="34" charset="77"/>
                        </a:rPr>
                        <a:t>32</a:t>
                      </a:r>
                    </a:p>
                  </a:txBody>
                  <a:tcPr/>
                </a:tc>
                <a:tc>
                  <a:txBody>
                    <a:bodyPr/>
                    <a:lstStyle/>
                    <a:p>
                      <a:r>
                        <a:rPr lang="en-US" dirty="0">
                          <a:latin typeface="Gill Sans MT" panose="020B0502020104020203" pitchFamily="34" charset="77"/>
                        </a:rPr>
                        <a:t>96</a:t>
                      </a:r>
                    </a:p>
                  </a:txBody>
                  <a:tcPr/>
                </a:tc>
                <a:tc>
                  <a:txBody>
                    <a:bodyPr/>
                    <a:lstStyle/>
                    <a:p>
                      <a:r>
                        <a:rPr lang="en-US" dirty="0">
                          <a:latin typeface="Gill Sans MT" panose="020B0502020104020203" pitchFamily="34" charset="77"/>
                        </a:rPr>
                        <a:t>96</a:t>
                      </a:r>
                    </a:p>
                  </a:txBody>
                  <a:tcPr/>
                </a:tc>
                <a:tc>
                  <a:txBody>
                    <a:bodyPr/>
                    <a:lstStyle/>
                    <a:p>
                      <a:r>
                        <a:rPr lang="en-US" dirty="0">
                          <a:latin typeface="Gill Sans MT" panose="020B0502020104020203" pitchFamily="34" charset="77"/>
                        </a:rPr>
                        <a:t>120</a:t>
                      </a:r>
                    </a:p>
                  </a:txBody>
                  <a:tcPr/>
                </a:tc>
                <a:extLst>
                  <a:ext uri="{0D108BD9-81ED-4DB2-BD59-A6C34878D82A}">
                    <a16:rowId xmlns:a16="http://schemas.microsoft.com/office/drawing/2014/main" val="1723095963"/>
                  </a:ext>
                </a:extLst>
              </a:tr>
              <a:tr h="370840">
                <a:tc>
                  <a:txBody>
                    <a:bodyPr/>
                    <a:lstStyle/>
                    <a:p>
                      <a:r>
                        <a:rPr lang="en-US" dirty="0">
                          <a:latin typeface="Gill Sans MT" panose="020B0502020104020203" pitchFamily="34" charset="77"/>
                        </a:rPr>
                        <a:t>Max. Frequency</a:t>
                      </a:r>
                    </a:p>
                  </a:txBody>
                  <a:tcPr/>
                </a:tc>
                <a:tc>
                  <a:txBody>
                    <a:bodyPr/>
                    <a:lstStyle/>
                    <a:p>
                      <a:r>
                        <a:rPr lang="en-US" dirty="0">
                          <a:latin typeface="Gill Sans MT" panose="020B0502020104020203" pitchFamily="34" charset="77"/>
                        </a:rPr>
                        <a:t>4.0 GHz</a:t>
                      </a:r>
                    </a:p>
                  </a:txBody>
                  <a:tcPr/>
                </a:tc>
                <a:tc>
                  <a:txBody>
                    <a:bodyPr/>
                    <a:lstStyle/>
                    <a:p>
                      <a:r>
                        <a:rPr lang="en-US" dirty="0">
                          <a:latin typeface="Gill Sans MT" panose="020B0502020104020203" pitchFamily="34" charset="77"/>
                        </a:rPr>
                        <a:t>4.15 GHz</a:t>
                      </a:r>
                    </a:p>
                  </a:txBody>
                  <a:tcPr/>
                </a:tc>
                <a:tc>
                  <a:txBody>
                    <a:bodyPr/>
                    <a:lstStyle/>
                    <a:p>
                      <a:r>
                        <a:rPr lang="en-US" dirty="0">
                          <a:latin typeface="Gill Sans MT" panose="020B0502020104020203" pitchFamily="34" charset="77"/>
                        </a:rPr>
                        <a:t>4.4 GHz</a:t>
                      </a:r>
                    </a:p>
                  </a:txBody>
                  <a:tcPr/>
                </a:tc>
                <a:tc>
                  <a:txBody>
                    <a:bodyPr/>
                    <a:lstStyle/>
                    <a:p>
                      <a:r>
                        <a:rPr lang="en-US" dirty="0">
                          <a:latin typeface="Gill Sans MT" panose="020B0502020104020203" pitchFamily="34" charset="77"/>
                        </a:rPr>
                        <a:t>4.0 GHz</a:t>
                      </a:r>
                    </a:p>
                  </a:txBody>
                  <a:tcPr/>
                </a:tc>
                <a:extLst>
                  <a:ext uri="{0D108BD9-81ED-4DB2-BD59-A6C34878D82A}">
                    <a16:rowId xmlns:a16="http://schemas.microsoft.com/office/drawing/2014/main" val="2723657134"/>
                  </a:ext>
                </a:extLst>
              </a:tr>
              <a:tr h="370840">
                <a:tc>
                  <a:txBody>
                    <a:bodyPr/>
                    <a:lstStyle/>
                    <a:p>
                      <a:r>
                        <a:rPr lang="en-US" dirty="0">
                          <a:latin typeface="Gill Sans MT" panose="020B0502020104020203" pitchFamily="34" charset="77"/>
                        </a:rPr>
                        <a:t>L2 Cache</a:t>
                      </a:r>
                    </a:p>
                  </a:txBody>
                  <a:tcPr/>
                </a:tc>
                <a:tc>
                  <a:txBody>
                    <a:bodyPr/>
                    <a:lstStyle/>
                    <a:p>
                      <a:r>
                        <a:rPr lang="en-US" dirty="0">
                          <a:latin typeface="Gill Sans MT" panose="020B0502020104020203" pitchFamily="34" charset="77"/>
                        </a:rPr>
                        <a:t>256 kB / core</a:t>
                      </a:r>
                    </a:p>
                  </a:txBody>
                  <a:tcPr/>
                </a:tc>
                <a:tc>
                  <a:txBody>
                    <a:bodyPr/>
                    <a:lstStyle/>
                    <a:p>
                      <a:r>
                        <a:rPr lang="en-US" dirty="0">
                          <a:latin typeface="Gill Sans MT" panose="020B0502020104020203" pitchFamily="34" charset="77"/>
                        </a:rPr>
                        <a:t>512 kB / core</a:t>
                      </a:r>
                    </a:p>
                  </a:txBody>
                  <a:tcPr/>
                </a:tc>
                <a:tc>
                  <a:txBody>
                    <a:bodyPr/>
                    <a:lstStyle/>
                    <a:p>
                      <a:r>
                        <a:rPr lang="en-US" dirty="0">
                          <a:latin typeface="Gill Sans MT" panose="020B0502020104020203" pitchFamily="34" charset="77"/>
                        </a:rPr>
                        <a:t>512 kB shared</a:t>
                      </a:r>
                    </a:p>
                  </a:txBody>
                  <a:tcPr/>
                </a:tc>
                <a:tc>
                  <a:txBody>
                    <a:bodyPr/>
                    <a:lstStyle/>
                    <a:p>
                      <a:r>
                        <a:rPr lang="en-US" dirty="0">
                          <a:latin typeface="Gill Sans MT" panose="020B0502020104020203" pitchFamily="34" charset="77"/>
                        </a:rPr>
                        <a:t>512 kB / core</a:t>
                      </a:r>
                    </a:p>
                  </a:txBody>
                  <a:tcPr/>
                </a:tc>
                <a:extLst>
                  <a:ext uri="{0D108BD9-81ED-4DB2-BD59-A6C34878D82A}">
                    <a16:rowId xmlns:a16="http://schemas.microsoft.com/office/drawing/2014/main" val="1376159544"/>
                  </a:ext>
                </a:extLst>
              </a:tr>
              <a:tr h="370840">
                <a:tc>
                  <a:txBody>
                    <a:bodyPr/>
                    <a:lstStyle/>
                    <a:p>
                      <a:r>
                        <a:rPr lang="en-US" dirty="0">
                          <a:latin typeface="Gill Sans MT" panose="020B0502020104020203" pitchFamily="34" charset="77"/>
                        </a:rPr>
                        <a:t>L3 Cache</a:t>
                      </a:r>
                    </a:p>
                  </a:txBody>
                  <a:tcPr/>
                </a:tc>
                <a:tc>
                  <a:txBody>
                    <a:bodyPr/>
                    <a:lstStyle/>
                    <a:p>
                      <a:r>
                        <a:rPr lang="en-US" dirty="0">
                          <a:latin typeface="Gill Sans MT" panose="020B0502020104020203" pitchFamily="34" charset="77"/>
                        </a:rPr>
                        <a:t>80 MB </a:t>
                      </a:r>
                    </a:p>
                  </a:txBody>
                  <a:tcPr/>
                </a:tc>
                <a:tc>
                  <a:txBody>
                    <a:bodyPr/>
                    <a:lstStyle/>
                    <a:p>
                      <a:r>
                        <a:rPr lang="en-US" dirty="0">
                          <a:latin typeface="Gill Sans MT" panose="020B0502020104020203" pitchFamily="34" charset="77"/>
                        </a:rPr>
                        <a:t>96 MB</a:t>
                      </a:r>
                    </a:p>
                  </a:txBody>
                  <a:tcPr/>
                </a:tc>
                <a:tc>
                  <a:txBody>
                    <a:bodyPr/>
                    <a:lstStyle/>
                    <a:p>
                      <a:r>
                        <a:rPr lang="en-US" dirty="0">
                          <a:latin typeface="Gill Sans MT" panose="020B0502020104020203" pitchFamily="34" charset="77"/>
                        </a:rPr>
                        <a:t>120 MB </a:t>
                      </a:r>
                    </a:p>
                  </a:txBody>
                  <a:tcPr/>
                </a:tc>
                <a:tc>
                  <a:txBody>
                    <a:bodyPr/>
                    <a:lstStyle/>
                    <a:p>
                      <a:r>
                        <a:rPr lang="en-US" dirty="0">
                          <a:latin typeface="Gill Sans MT" panose="020B0502020104020203" pitchFamily="34" charset="77"/>
                        </a:rPr>
                        <a:t>120 MB </a:t>
                      </a:r>
                    </a:p>
                  </a:txBody>
                  <a:tcPr/>
                </a:tc>
                <a:extLst>
                  <a:ext uri="{0D108BD9-81ED-4DB2-BD59-A6C34878D82A}">
                    <a16:rowId xmlns:a16="http://schemas.microsoft.com/office/drawing/2014/main" val="47165846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ill Sans MT" panose="020B0502020104020203" pitchFamily="34" charset="77"/>
                        </a:rPr>
                        <a:t>Memory Support</a:t>
                      </a:r>
                    </a:p>
                  </a:txBody>
                  <a:tcPr/>
                </a:tc>
                <a:tc>
                  <a:txBody>
                    <a:bodyPr/>
                    <a:lstStyle/>
                    <a:p>
                      <a:r>
                        <a:rPr lang="en-US" dirty="0">
                          <a:latin typeface="Gill Sans MT" panose="020B0502020104020203" pitchFamily="34" charset="77"/>
                        </a:rPr>
                        <a:t>DDR3</a:t>
                      </a:r>
                    </a:p>
                  </a:txBody>
                  <a:tcPr/>
                </a:tc>
                <a:tc>
                  <a:txBody>
                    <a:bodyPr/>
                    <a:lstStyle/>
                    <a:p>
                      <a:r>
                        <a:rPr lang="en-US" dirty="0">
                          <a:latin typeface="Gill Sans MT" panose="020B0502020104020203" pitchFamily="34" charset="77"/>
                        </a:rPr>
                        <a:t>DDR3, DDR4</a:t>
                      </a:r>
                    </a:p>
                  </a:txBody>
                  <a:tcPr/>
                </a:tc>
                <a:tc>
                  <a:txBody>
                    <a:bodyPr/>
                    <a:lstStyle/>
                    <a:p>
                      <a:r>
                        <a:rPr lang="en-US" dirty="0">
                          <a:latin typeface="Gill Sans MT" panose="020B0502020104020203" pitchFamily="34" charset="77"/>
                        </a:rPr>
                        <a:t>DDR4</a:t>
                      </a:r>
                    </a:p>
                  </a:txBody>
                  <a:tcPr/>
                </a:tc>
                <a:tc>
                  <a:txBody>
                    <a:bodyPr/>
                    <a:lstStyle/>
                    <a:p>
                      <a:r>
                        <a:rPr lang="en-US" dirty="0">
                          <a:latin typeface="Gill Sans MT" panose="020B0502020104020203" pitchFamily="34" charset="77"/>
                        </a:rPr>
                        <a:t>DDR3-DDR5, GDDR6, HBM</a:t>
                      </a:r>
                    </a:p>
                  </a:txBody>
                  <a:tcPr/>
                </a:tc>
                <a:extLst>
                  <a:ext uri="{0D108BD9-81ED-4DB2-BD59-A6C34878D82A}">
                    <a16:rowId xmlns:a16="http://schemas.microsoft.com/office/drawing/2014/main" val="56898313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ill Sans MT" panose="020B0502020104020203" pitchFamily="34" charset="77"/>
                        </a:rPr>
                        <a:t>I/O Bus</a:t>
                      </a:r>
                    </a:p>
                  </a:txBody>
                  <a:tcPr/>
                </a:tc>
                <a:tc>
                  <a:txBody>
                    <a:bodyPr/>
                    <a:lstStyle/>
                    <a:p>
                      <a:r>
                        <a:rPr lang="en-US" dirty="0">
                          <a:latin typeface="Gill Sans MT" panose="020B0502020104020203" pitchFamily="34" charset="77"/>
                        </a:rPr>
                        <a:t>GC++</a:t>
                      </a:r>
                    </a:p>
                  </a:txBody>
                  <a:tcPr/>
                </a:tc>
                <a:tc>
                  <a:txBody>
                    <a:bodyPr/>
                    <a:lstStyle/>
                    <a:p>
                      <a:r>
                        <a:rPr lang="en-US" dirty="0">
                          <a:latin typeface="Gill Sans MT" panose="020B0502020104020203" pitchFamily="34" charset="77"/>
                        </a:rPr>
                        <a:t>PCIe Gen3</a:t>
                      </a:r>
                    </a:p>
                  </a:txBody>
                  <a:tcPr/>
                </a:tc>
                <a:tc>
                  <a:txBody>
                    <a:bodyPr/>
                    <a:lstStyle/>
                    <a:p>
                      <a:r>
                        <a:rPr lang="en-US" dirty="0">
                          <a:latin typeface="Gill Sans MT" panose="020B0502020104020203" pitchFamily="34" charset="77"/>
                        </a:rPr>
                        <a:t>PCIe Gen4</a:t>
                      </a:r>
                    </a:p>
                  </a:txBody>
                  <a:tcPr/>
                </a:tc>
                <a:tc>
                  <a:txBody>
                    <a:bodyPr/>
                    <a:lstStyle/>
                    <a:p>
                      <a:r>
                        <a:rPr lang="en-US" dirty="0">
                          <a:latin typeface="Gill Sans MT" panose="020B0502020104020203" pitchFamily="34" charset="77"/>
                        </a:rPr>
                        <a:t>PCIe Gen5</a:t>
                      </a:r>
                    </a:p>
                  </a:txBody>
                  <a:tcPr/>
                </a:tc>
                <a:extLst>
                  <a:ext uri="{0D108BD9-81ED-4DB2-BD59-A6C34878D82A}">
                    <a16:rowId xmlns:a16="http://schemas.microsoft.com/office/drawing/2014/main" val="3644893401"/>
                  </a:ext>
                </a:extLst>
              </a:tr>
            </a:tbl>
          </a:graphicData>
        </a:graphic>
      </p:graphicFrame>
    </p:spTree>
    <p:extLst>
      <p:ext uri="{BB962C8B-B14F-4D97-AF65-F5344CB8AC3E}">
        <p14:creationId xmlns:p14="http://schemas.microsoft.com/office/powerpoint/2010/main" val="3346199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C78AB321-DCE6-3645-97CE-FB463BA22D1C}"/>
              </a:ext>
            </a:extLst>
          </p:cNvPr>
          <p:cNvSpPr>
            <a:spLocks noGrp="1" noChangeArrowheads="1"/>
          </p:cNvSpPr>
          <p:nvPr>
            <p:ph type="title"/>
          </p:nvPr>
        </p:nvSpPr>
        <p:spPr/>
        <p:txBody>
          <a:bodyPr/>
          <a:lstStyle/>
          <a:p>
            <a:r>
              <a:rPr lang="en-US" altLang="en-US"/>
              <a:t>Trends in Cost</a:t>
            </a:r>
            <a:endParaRPr lang="en-AU" altLang="en-US"/>
          </a:p>
        </p:txBody>
      </p:sp>
      <p:sp>
        <p:nvSpPr>
          <p:cNvPr id="72706" name="Rectangle 3">
            <a:extLst>
              <a:ext uri="{FF2B5EF4-FFF2-40B4-BE49-F238E27FC236}">
                <a16:creationId xmlns:a16="http://schemas.microsoft.com/office/drawing/2014/main" id="{571F5B92-3B14-B749-8A46-7B2353973CB4}"/>
              </a:ext>
            </a:extLst>
          </p:cNvPr>
          <p:cNvSpPr>
            <a:spLocks noGrp="1" noChangeArrowheads="1"/>
          </p:cNvSpPr>
          <p:nvPr>
            <p:ph type="body" idx="1"/>
          </p:nvPr>
        </p:nvSpPr>
        <p:spPr/>
        <p:txBody>
          <a:bodyPr/>
          <a:lstStyle/>
          <a:p>
            <a:r>
              <a:rPr lang="en-US" altLang="en-US"/>
              <a:t>Cost driven down by learning curve</a:t>
            </a:r>
          </a:p>
          <a:p>
            <a:pPr lvl="1">
              <a:lnSpc>
                <a:spcPct val="90000"/>
              </a:lnSpc>
            </a:pPr>
            <a:r>
              <a:rPr lang="en-US" altLang="en-US"/>
              <a:t>Yield</a:t>
            </a:r>
          </a:p>
          <a:p>
            <a:pPr lvl="1">
              <a:lnSpc>
                <a:spcPct val="90000"/>
              </a:lnSpc>
            </a:pPr>
            <a:endParaRPr lang="en-US" altLang="en-US"/>
          </a:p>
          <a:p>
            <a:pPr>
              <a:lnSpc>
                <a:spcPct val="90000"/>
              </a:lnSpc>
            </a:pPr>
            <a:r>
              <a:rPr lang="en-US" altLang="en-US"/>
              <a:t>DRAM:  price closely tracks cost</a:t>
            </a:r>
          </a:p>
          <a:p>
            <a:pPr>
              <a:lnSpc>
                <a:spcPct val="90000"/>
              </a:lnSpc>
            </a:pPr>
            <a:endParaRPr lang="en-US" altLang="en-US"/>
          </a:p>
          <a:p>
            <a:pPr>
              <a:lnSpc>
                <a:spcPct val="90000"/>
              </a:lnSpc>
            </a:pPr>
            <a:r>
              <a:rPr lang="en-US" altLang="en-US"/>
              <a:t>Microprocessors:  price depends on volume</a:t>
            </a:r>
          </a:p>
          <a:p>
            <a:pPr lvl="1">
              <a:lnSpc>
                <a:spcPct val="90000"/>
              </a:lnSpc>
            </a:pPr>
            <a:r>
              <a:rPr lang="en-US" altLang="en-US"/>
              <a:t>10% less for each doubling of volume</a:t>
            </a:r>
          </a:p>
        </p:txBody>
      </p:sp>
      <p:sp>
        <p:nvSpPr>
          <p:cNvPr id="72707" name="Text Box 5">
            <a:extLst>
              <a:ext uri="{FF2B5EF4-FFF2-40B4-BE49-F238E27FC236}">
                <a16:creationId xmlns:a16="http://schemas.microsoft.com/office/drawing/2014/main" id="{9A29EF5C-29B6-8B42-ACA5-BE9DD3FD89CB}"/>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DE510C67-EA76-5F4C-B914-1E908A3507C0}"/>
              </a:ext>
            </a:extLst>
          </p:cNvPr>
          <p:cNvSpPr>
            <a:spLocks noGrp="1" noChangeArrowheads="1"/>
          </p:cNvSpPr>
          <p:nvPr>
            <p:ph type="title"/>
          </p:nvPr>
        </p:nvSpPr>
        <p:spPr/>
        <p:txBody>
          <a:bodyPr/>
          <a:lstStyle/>
          <a:p>
            <a:r>
              <a:rPr lang="en-US" altLang="en-US"/>
              <a:t>Integrated Circuit Cost</a:t>
            </a:r>
            <a:endParaRPr lang="en-AU" altLang="en-US"/>
          </a:p>
        </p:txBody>
      </p:sp>
      <p:sp>
        <p:nvSpPr>
          <p:cNvPr id="74754" name="Rectangle 3">
            <a:extLst>
              <a:ext uri="{FF2B5EF4-FFF2-40B4-BE49-F238E27FC236}">
                <a16:creationId xmlns:a16="http://schemas.microsoft.com/office/drawing/2014/main" id="{22846EC5-6C44-384A-BC7B-9BF3AF0EA2B2}"/>
              </a:ext>
            </a:extLst>
          </p:cNvPr>
          <p:cNvSpPr>
            <a:spLocks noGrp="1" noChangeArrowheads="1"/>
          </p:cNvSpPr>
          <p:nvPr>
            <p:ph idx="1"/>
          </p:nvPr>
        </p:nvSpPr>
        <p:spPr>
          <a:xfrm>
            <a:off x="685800" y="1229360"/>
            <a:ext cx="7886700" cy="5095240"/>
          </a:xfrm>
        </p:spPr>
        <p:txBody>
          <a:bodyPr/>
          <a:lstStyle/>
          <a:p>
            <a:r>
              <a:rPr lang="en-US" altLang="en-US" dirty="0"/>
              <a:t>Integrated Circuit</a:t>
            </a:r>
          </a:p>
          <a:p>
            <a:endParaRPr lang="en-US" altLang="en-US" dirty="0"/>
          </a:p>
          <a:p>
            <a:endParaRPr lang="en-US" altLang="en-US" dirty="0"/>
          </a:p>
          <a:p>
            <a:pPr>
              <a:buFontTx/>
              <a:buNone/>
            </a:pPr>
            <a:endParaRPr lang="en-US" altLang="en-US" dirty="0"/>
          </a:p>
          <a:p>
            <a:pPr>
              <a:buFontTx/>
              <a:buNone/>
            </a:pPr>
            <a:endParaRPr lang="en-US" altLang="en-US" dirty="0"/>
          </a:p>
          <a:p>
            <a:endParaRPr lang="en-US" altLang="en-US" dirty="0"/>
          </a:p>
          <a:p>
            <a:r>
              <a:rPr lang="en-US" altLang="en-US" dirty="0"/>
              <a:t>Bose-Einstein formula:</a:t>
            </a:r>
          </a:p>
          <a:p>
            <a:pPr>
              <a:buFontTx/>
              <a:buNone/>
            </a:pPr>
            <a:endParaRPr lang="en-US" altLang="en-US" dirty="0"/>
          </a:p>
          <a:p>
            <a:pPr>
              <a:buFontTx/>
              <a:buNone/>
            </a:pPr>
            <a:endParaRPr lang="en-US" altLang="en-US" sz="1600" dirty="0"/>
          </a:p>
          <a:p>
            <a:r>
              <a:rPr lang="en-US" altLang="en-US" dirty="0"/>
              <a:t>Defects per unit area = 0.016-0.057 defects per cm</a:t>
            </a:r>
            <a:r>
              <a:rPr lang="en-US" altLang="en-US" baseline="30000" dirty="0"/>
              <a:t>2</a:t>
            </a:r>
            <a:r>
              <a:rPr lang="en-US" altLang="en-US" dirty="0"/>
              <a:t> </a:t>
            </a:r>
            <a:r>
              <a:rPr lang="en-US" altLang="en-US" sz="2000" dirty="0"/>
              <a:t>(2010)</a:t>
            </a:r>
            <a:endParaRPr lang="en-US" altLang="en-US" dirty="0"/>
          </a:p>
          <a:p>
            <a:r>
              <a:rPr lang="en-US" altLang="en-US" dirty="0"/>
              <a:t>N = process-complexity factor = 11.5-15.5 </a:t>
            </a:r>
            <a:r>
              <a:rPr lang="en-US" altLang="en-US" sz="2000" dirty="0"/>
              <a:t>(40 nm, 2010)</a:t>
            </a:r>
          </a:p>
        </p:txBody>
      </p:sp>
      <p:sp>
        <p:nvSpPr>
          <p:cNvPr id="74755" name="Rectangle 4">
            <a:extLst>
              <a:ext uri="{FF2B5EF4-FFF2-40B4-BE49-F238E27FC236}">
                <a16:creationId xmlns:a16="http://schemas.microsoft.com/office/drawing/2014/main" id="{7DBA4289-640D-F44D-A080-4E4E076B8468}"/>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4756" name="Rectangle 6">
            <a:extLst>
              <a:ext uri="{FF2B5EF4-FFF2-40B4-BE49-F238E27FC236}">
                <a16:creationId xmlns:a16="http://schemas.microsoft.com/office/drawing/2014/main" id="{F3089214-41F5-C945-BEB3-6904EF58696D}"/>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4757" name="Rectangle 7">
            <a:extLst>
              <a:ext uri="{FF2B5EF4-FFF2-40B4-BE49-F238E27FC236}">
                <a16:creationId xmlns:a16="http://schemas.microsoft.com/office/drawing/2014/main" id="{D306B99A-1119-AF46-B3C5-1D9C37964971}"/>
              </a:ext>
            </a:extLst>
          </p:cNvPr>
          <p:cNvSpPr>
            <a:spLocks noChangeArrowheads="1"/>
          </p:cNvSpPr>
          <p:nvPr/>
        </p:nvSpPr>
        <p:spPr bwMode="auto">
          <a:xfrm>
            <a:off x="0" y="790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74758" name="Rectangle 9">
            <a:extLst>
              <a:ext uri="{FF2B5EF4-FFF2-40B4-BE49-F238E27FC236}">
                <a16:creationId xmlns:a16="http://schemas.microsoft.com/office/drawing/2014/main" id="{342433AA-24ED-F342-BC61-AF56E1DC129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4759" name="Rectangle 11">
            <a:extLst>
              <a:ext uri="{FF2B5EF4-FFF2-40B4-BE49-F238E27FC236}">
                <a16:creationId xmlns:a16="http://schemas.microsoft.com/office/drawing/2014/main" id="{4AAF8C74-A385-0C4F-B345-66C3D2C6FDA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4760" name="Rectangle 13">
            <a:extLst>
              <a:ext uri="{FF2B5EF4-FFF2-40B4-BE49-F238E27FC236}">
                <a16:creationId xmlns:a16="http://schemas.microsoft.com/office/drawing/2014/main" id="{5C48360F-BB6A-FC4E-9029-2C1F1D98247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4761" name="Rectangle 15">
            <a:extLst>
              <a:ext uri="{FF2B5EF4-FFF2-40B4-BE49-F238E27FC236}">
                <a16:creationId xmlns:a16="http://schemas.microsoft.com/office/drawing/2014/main" id="{9E1B3A41-8C66-5140-9DBF-8321AEF101B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pic>
        <p:nvPicPr>
          <p:cNvPr id="74762" name="Picture 2">
            <a:extLst>
              <a:ext uri="{FF2B5EF4-FFF2-40B4-BE49-F238E27FC236}">
                <a16:creationId xmlns:a16="http://schemas.microsoft.com/office/drawing/2014/main" id="{19523C9D-8D13-E041-93C3-56AE5FCCE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731703"/>
            <a:ext cx="65722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3">
            <a:extLst>
              <a:ext uri="{FF2B5EF4-FFF2-40B4-BE49-F238E27FC236}">
                <a16:creationId xmlns:a16="http://schemas.microsoft.com/office/drawing/2014/main" id="{3C9B0D77-18B6-7447-94FF-487574AD7F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513" y="2269865"/>
            <a:ext cx="30861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4">
            <a:extLst>
              <a:ext uri="{FF2B5EF4-FFF2-40B4-BE49-F238E27FC236}">
                <a16:creationId xmlns:a16="http://schemas.microsoft.com/office/drawing/2014/main" id="{83671B51-531B-DD4F-A12B-CD0F3327DB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00"/>
          <a:stretch/>
        </p:blipFill>
        <p:spPr bwMode="auto">
          <a:xfrm>
            <a:off x="1052512" y="2939790"/>
            <a:ext cx="45878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5">
            <a:extLst>
              <a:ext uri="{FF2B5EF4-FFF2-40B4-BE49-F238E27FC236}">
                <a16:creationId xmlns:a16="http://schemas.microsoft.com/office/drawing/2014/main" id="{D51D186C-3597-5C4E-BAE0-AC77340C07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100" y="4335463"/>
            <a:ext cx="47529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6" name="Text Box 5">
            <a:extLst>
              <a:ext uri="{FF2B5EF4-FFF2-40B4-BE49-F238E27FC236}">
                <a16:creationId xmlns:a16="http://schemas.microsoft.com/office/drawing/2014/main" id="{DF2B4EB5-442C-FC4F-B966-D314BB1214B9}"/>
              </a:ext>
            </a:extLst>
          </p:cNvPr>
          <p:cNvSpPr txBox="1">
            <a:spLocks noChangeArrowheads="1"/>
          </p:cNvSpPr>
          <p:nvPr/>
        </p:nvSpPr>
        <p:spPr bwMode="auto">
          <a:xfrm rot="5400000">
            <a:off x="8511381" y="261144"/>
            <a:ext cx="895351"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8C34D93E-D5BA-CE4F-9545-F0847DD560CE}"/>
              </a:ext>
            </a:extLst>
          </p:cNvPr>
          <p:cNvSpPr>
            <a:spLocks noGrp="1" noChangeArrowheads="1"/>
          </p:cNvSpPr>
          <p:nvPr>
            <p:ph type="title"/>
          </p:nvPr>
        </p:nvSpPr>
        <p:spPr/>
        <p:txBody>
          <a:bodyPr/>
          <a:lstStyle/>
          <a:p>
            <a:r>
              <a:rPr lang="en-US" altLang="en-US"/>
              <a:t>Dependability</a:t>
            </a:r>
            <a:endParaRPr lang="en-AU" altLang="en-US"/>
          </a:p>
        </p:txBody>
      </p:sp>
      <p:sp>
        <p:nvSpPr>
          <p:cNvPr id="76802" name="Rectangle 3">
            <a:extLst>
              <a:ext uri="{FF2B5EF4-FFF2-40B4-BE49-F238E27FC236}">
                <a16:creationId xmlns:a16="http://schemas.microsoft.com/office/drawing/2014/main" id="{D8F8763F-054B-8C41-8BA7-0FF2403E13B2}"/>
              </a:ext>
            </a:extLst>
          </p:cNvPr>
          <p:cNvSpPr>
            <a:spLocks noGrp="1" noChangeArrowheads="1"/>
          </p:cNvSpPr>
          <p:nvPr>
            <p:ph idx="1"/>
          </p:nvPr>
        </p:nvSpPr>
        <p:spPr/>
        <p:txBody>
          <a:bodyPr/>
          <a:lstStyle/>
          <a:p>
            <a:pPr>
              <a:spcBef>
                <a:spcPts val="575"/>
              </a:spcBef>
            </a:pPr>
            <a:r>
              <a:rPr lang="en-US" altLang="en-US" sz="2800"/>
              <a:t>Module Reliability</a:t>
            </a:r>
          </a:p>
          <a:p>
            <a:pPr lvl="1">
              <a:spcBef>
                <a:spcPts val="575"/>
              </a:spcBef>
            </a:pPr>
            <a:r>
              <a:rPr lang="en-US" altLang="en-US" sz="2400"/>
              <a:t>Mean time to failure (MTTF)</a:t>
            </a:r>
          </a:p>
          <a:p>
            <a:pPr lvl="1">
              <a:spcBef>
                <a:spcPts val="575"/>
              </a:spcBef>
            </a:pPr>
            <a:r>
              <a:rPr lang="en-US" altLang="en-US" sz="2400"/>
              <a:t>Mean time to repair (MTTR)</a:t>
            </a:r>
          </a:p>
          <a:p>
            <a:pPr lvl="1">
              <a:spcBef>
                <a:spcPts val="575"/>
              </a:spcBef>
            </a:pPr>
            <a:r>
              <a:rPr lang="en-US" altLang="en-US" sz="2400"/>
              <a:t>Mean time between failures (MTBF) = MTTF + MTTR</a:t>
            </a:r>
          </a:p>
          <a:p>
            <a:pPr lvl="1">
              <a:spcBef>
                <a:spcPts val="575"/>
              </a:spcBef>
            </a:pPr>
            <a:r>
              <a:rPr lang="en-US" altLang="en-US" sz="2400"/>
              <a:t>Availability = MTTF / MTBF</a:t>
            </a:r>
          </a:p>
        </p:txBody>
      </p:sp>
      <p:sp>
        <p:nvSpPr>
          <p:cNvPr id="76803" name="Rectangle 4">
            <a:extLst>
              <a:ext uri="{FF2B5EF4-FFF2-40B4-BE49-F238E27FC236}">
                <a16:creationId xmlns:a16="http://schemas.microsoft.com/office/drawing/2014/main" id="{8DCFF209-FFE9-014A-B5B5-7096C94674EE}"/>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6804" name="Rectangle 6">
            <a:extLst>
              <a:ext uri="{FF2B5EF4-FFF2-40B4-BE49-F238E27FC236}">
                <a16:creationId xmlns:a16="http://schemas.microsoft.com/office/drawing/2014/main" id="{B6DA3CDF-D984-8C44-B2E9-2ADCE62257AD}"/>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6805" name="Rectangle 7">
            <a:extLst>
              <a:ext uri="{FF2B5EF4-FFF2-40B4-BE49-F238E27FC236}">
                <a16:creationId xmlns:a16="http://schemas.microsoft.com/office/drawing/2014/main" id="{AA9EDCC8-1BF6-C243-8DD4-31B4153A4E1E}"/>
              </a:ext>
            </a:extLst>
          </p:cNvPr>
          <p:cNvSpPr>
            <a:spLocks noChangeArrowheads="1"/>
          </p:cNvSpPr>
          <p:nvPr/>
        </p:nvSpPr>
        <p:spPr bwMode="auto">
          <a:xfrm>
            <a:off x="0" y="790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76806" name="Rectangle 9">
            <a:extLst>
              <a:ext uri="{FF2B5EF4-FFF2-40B4-BE49-F238E27FC236}">
                <a16:creationId xmlns:a16="http://schemas.microsoft.com/office/drawing/2014/main" id="{2A4510B4-D765-0D41-AAFF-45529802758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6807" name="Rectangle 11">
            <a:extLst>
              <a:ext uri="{FF2B5EF4-FFF2-40B4-BE49-F238E27FC236}">
                <a16:creationId xmlns:a16="http://schemas.microsoft.com/office/drawing/2014/main" id="{AAE548A0-BFAE-1C49-BE96-E9054988E03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6808" name="Rectangle 13">
            <a:extLst>
              <a:ext uri="{FF2B5EF4-FFF2-40B4-BE49-F238E27FC236}">
                <a16:creationId xmlns:a16="http://schemas.microsoft.com/office/drawing/2014/main" id="{AF3DD919-E1BA-6A46-8E3E-95B43BD8764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6809" name="Text Box 5">
            <a:extLst>
              <a:ext uri="{FF2B5EF4-FFF2-40B4-BE49-F238E27FC236}">
                <a16:creationId xmlns:a16="http://schemas.microsoft.com/office/drawing/2014/main" id="{CF0863A3-CE42-444C-81A9-D8366C1A08EF}"/>
              </a:ext>
            </a:extLst>
          </p:cNvPr>
          <p:cNvSpPr txBox="1">
            <a:spLocks noChangeArrowheads="1"/>
          </p:cNvSpPr>
          <p:nvPr/>
        </p:nvSpPr>
        <p:spPr bwMode="auto">
          <a:xfrm rot="5400000">
            <a:off x="8513775" y="261421"/>
            <a:ext cx="890564" cy="36933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Trends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7CEF190-19A9-BD45-92DF-9566DB585E68}"/>
              </a:ext>
            </a:extLst>
          </p:cNvPr>
          <p:cNvSpPr>
            <a:spLocks noGrp="1" noChangeArrowheads="1"/>
          </p:cNvSpPr>
          <p:nvPr>
            <p:ph type="title"/>
          </p:nvPr>
        </p:nvSpPr>
        <p:spPr/>
        <p:txBody>
          <a:bodyPr/>
          <a:lstStyle/>
          <a:p>
            <a:r>
              <a:rPr lang="en-US" altLang="en-US"/>
              <a:t>Recall:  Defining Computer Architecture</a:t>
            </a:r>
            <a:endParaRPr lang="en-AU" altLang="en-US"/>
          </a:p>
        </p:txBody>
      </p:sp>
      <p:sp>
        <p:nvSpPr>
          <p:cNvPr id="78850" name="Rectangle 3">
            <a:extLst>
              <a:ext uri="{FF2B5EF4-FFF2-40B4-BE49-F238E27FC236}">
                <a16:creationId xmlns:a16="http://schemas.microsoft.com/office/drawing/2014/main" id="{07710C91-52B7-EE46-B7D7-A1E0A83E644D}"/>
              </a:ext>
            </a:extLst>
          </p:cNvPr>
          <p:cNvSpPr>
            <a:spLocks noGrp="1" noChangeArrowheads="1"/>
          </p:cNvSpPr>
          <p:nvPr>
            <p:ph type="body" idx="1"/>
          </p:nvPr>
        </p:nvSpPr>
        <p:spPr/>
        <p:txBody>
          <a:bodyPr/>
          <a:lstStyle/>
          <a:p>
            <a:r>
              <a:rPr lang="ja-JP" altLang="en-US"/>
              <a:t>“</a:t>
            </a:r>
            <a:r>
              <a:rPr lang="en-US" altLang="ja-JP"/>
              <a:t>Old</a:t>
            </a:r>
            <a:r>
              <a:rPr lang="ja-JP" altLang="en-US"/>
              <a:t>”</a:t>
            </a:r>
            <a:r>
              <a:rPr lang="en-US" altLang="ja-JP"/>
              <a:t> View of Computer Architecture:</a:t>
            </a:r>
          </a:p>
          <a:p>
            <a:pPr lvl="1"/>
            <a:r>
              <a:rPr lang="en-US" altLang="en-US"/>
              <a:t>Instruction set architecture (ISA) design</a:t>
            </a:r>
          </a:p>
          <a:p>
            <a:pPr lvl="1"/>
            <a:r>
              <a:rPr lang="en-US" altLang="en-US"/>
              <a:t>Decisions regarding</a:t>
            </a:r>
          </a:p>
          <a:p>
            <a:pPr lvl="2"/>
            <a:r>
              <a:rPr lang="en-US" altLang="en-US"/>
              <a:t>registers, memory addressing, addressing modes, instruction operands, available operations, control flow instructions, instruction encoding</a:t>
            </a:r>
          </a:p>
          <a:p>
            <a:pPr lvl="2"/>
            <a:endParaRPr lang="en-US" altLang="en-US"/>
          </a:p>
          <a:p>
            <a:r>
              <a:rPr lang="ja-JP" altLang="en-US"/>
              <a:t>“</a:t>
            </a:r>
            <a:r>
              <a:rPr lang="en-US" altLang="ja-JP"/>
              <a:t>Real</a:t>
            </a:r>
            <a:r>
              <a:rPr lang="ja-JP" altLang="en-US"/>
              <a:t>”</a:t>
            </a:r>
            <a:r>
              <a:rPr lang="en-US" altLang="ja-JP"/>
              <a:t> Computer Architecture</a:t>
            </a:r>
          </a:p>
          <a:p>
            <a:pPr lvl="1"/>
            <a:r>
              <a:rPr lang="en-US" altLang="en-US"/>
              <a:t>Specific requirements of the target machine</a:t>
            </a:r>
          </a:p>
          <a:p>
            <a:pPr lvl="1"/>
            <a:r>
              <a:rPr lang="en-US" altLang="en-US" i="1"/>
              <a:t>Design to maximize performance within constraints: cost, power, and availability</a:t>
            </a:r>
          </a:p>
          <a:p>
            <a:pPr lvl="1"/>
            <a:r>
              <a:rPr lang="en-US" altLang="en-US"/>
              <a:t>Includes ISA, microarchitecture, hardware</a:t>
            </a:r>
          </a:p>
        </p:txBody>
      </p:sp>
      <p:sp>
        <p:nvSpPr>
          <p:cNvPr id="78851" name="Text Box 5">
            <a:extLst>
              <a:ext uri="{FF2B5EF4-FFF2-40B4-BE49-F238E27FC236}">
                <a16:creationId xmlns:a16="http://schemas.microsoft.com/office/drawing/2014/main" id="{88077866-BD95-C945-9236-E3EF4823EEB9}"/>
              </a:ext>
            </a:extLst>
          </p:cNvPr>
          <p:cNvSpPr txBox="1">
            <a:spLocks noChangeArrowheads="1"/>
          </p:cNvSpPr>
          <p:nvPr/>
        </p:nvSpPr>
        <p:spPr bwMode="auto">
          <a:xfrm rot="5400000">
            <a:off x="7265194" y="1512094"/>
            <a:ext cx="3390900"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Defining Computer Architecture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3">
            <a:extLst>
              <a:ext uri="{FF2B5EF4-FFF2-40B4-BE49-F238E27FC236}">
                <a16:creationId xmlns:a16="http://schemas.microsoft.com/office/drawing/2014/main" id="{DCDC04A3-AB1F-7D46-AA95-0E7316AF7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283" y="4942910"/>
            <a:ext cx="7020384" cy="129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898" name="Picture 2">
            <a:extLst>
              <a:ext uri="{FF2B5EF4-FFF2-40B4-BE49-F238E27FC236}">
                <a16:creationId xmlns:a16="http://schemas.microsoft.com/office/drawing/2014/main" id="{4268F15E-0DC7-4E4C-8268-28CDA1ADD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0" y="4051345"/>
            <a:ext cx="7410450" cy="85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Rectangle 2">
            <a:extLst>
              <a:ext uri="{FF2B5EF4-FFF2-40B4-BE49-F238E27FC236}">
                <a16:creationId xmlns:a16="http://schemas.microsoft.com/office/drawing/2014/main" id="{9554DC04-D4F1-5547-ABCA-D75820B670AB}"/>
              </a:ext>
            </a:extLst>
          </p:cNvPr>
          <p:cNvSpPr>
            <a:spLocks noGrp="1" noChangeArrowheads="1"/>
          </p:cNvSpPr>
          <p:nvPr>
            <p:ph type="title"/>
          </p:nvPr>
        </p:nvSpPr>
        <p:spPr/>
        <p:txBody>
          <a:bodyPr/>
          <a:lstStyle/>
          <a:p>
            <a:r>
              <a:rPr lang="en-AU" altLang="en-US"/>
              <a:t>Principles of Computer Design</a:t>
            </a:r>
          </a:p>
        </p:txBody>
      </p:sp>
      <p:sp>
        <p:nvSpPr>
          <p:cNvPr id="80900" name="Rectangle 3">
            <a:extLst>
              <a:ext uri="{FF2B5EF4-FFF2-40B4-BE49-F238E27FC236}">
                <a16:creationId xmlns:a16="http://schemas.microsoft.com/office/drawing/2014/main" id="{D2507A7D-232A-E54F-8CA5-38B77651CD84}"/>
              </a:ext>
            </a:extLst>
          </p:cNvPr>
          <p:cNvSpPr>
            <a:spLocks noGrp="1" noChangeArrowheads="1"/>
          </p:cNvSpPr>
          <p:nvPr>
            <p:ph type="body" idx="1"/>
          </p:nvPr>
        </p:nvSpPr>
        <p:spPr/>
        <p:txBody>
          <a:bodyPr/>
          <a:lstStyle/>
          <a:p>
            <a:r>
              <a:rPr lang="en-US" altLang="en-US" dirty="0"/>
              <a:t>Take Advantage of Parallelism</a:t>
            </a:r>
          </a:p>
          <a:p>
            <a:pPr lvl="1"/>
            <a:r>
              <a:rPr lang="en-US" altLang="en-US" dirty="0"/>
              <a:t>e.g., multiple processors, disks, memory banks, pipelining, multiple functional units</a:t>
            </a:r>
          </a:p>
          <a:p>
            <a:r>
              <a:rPr lang="en-US" altLang="en-US" dirty="0"/>
              <a:t>Principle of Locality</a:t>
            </a:r>
          </a:p>
          <a:p>
            <a:pPr lvl="1"/>
            <a:r>
              <a:rPr lang="en-US" altLang="en-US" dirty="0"/>
              <a:t>Reuse of data and instructions</a:t>
            </a:r>
          </a:p>
          <a:p>
            <a:r>
              <a:rPr lang="en-US" altLang="en-US" dirty="0"/>
              <a:t>Focus on the Common Case</a:t>
            </a:r>
          </a:p>
          <a:p>
            <a:pPr lvl="1"/>
            <a:r>
              <a:rPr lang="en-US" altLang="en-US" dirty="0"/>
              <a:t>Amdahl</a:t>
            </a:r>
            <a:r>
              <a:rPr lang="ja-JP" altLang="en-US"/>
              <a:t>’</a:t>
            </a:r>
            <a:r>
              <a:rPr lang="en-US" altLang="ja-JP" dirty="0"/>
              <a:t>s Law</a:t>
            </a:r>
            <a:endParaRPr lang="en-US" altLang="en-US" dirty="0"/>
          </a:p>
        </p:txBody>
      </p:sp>
      <p:sp>
        <p:nvSpPr>
          <p:cNvPr id="80901" name="Text Box 5">
            <a:extLst>
              <a:ext uri="{FF2B5EF4-FFF2-40B4-BE49-F238E27FC236}">
                <a16:creationId xmlns:a16="http://schemas.microsoft.com/office/drawing/2014/main" id="{EA81FFD0-91C6-364A-A391-0584661138CB}"/>
              </a:ext>
            </a:extLst>
          </p:cNvPr>
          <p:cNvSpPr txBox="1">
            <a:spLocks noChangeArrowheads="1"/>
          </p:cNvSpPr>
          <p:nvPr/>
        </p:nvSpPr>
        <p:spPr bwMode="auto">
          <a:xfrm rot="5400000">
            <a:off x="8399448" y="377327"/>
            <a:ext cx="1119217" cy="36933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dirty="0">
                <a:solidFill>
                  <a:srgbClr val="0066FF"/>
                </a:solidFill>
                <a:latin typeface="Candara" panose="020E0502030303020204" pitchFamily="34" charset="0"/>
              </a:rPr>
              <a:t>Principles</a:t>
            </a:r>
          </a:p>
        </p:txBody>
      </p:sp>
      <p:sp>
        <p:nvSpPr>
          <p:cNvPr id="80902" name="Rectangle 4">
            <a:extLst>
              <a:ext uri="{FF2B5EF4-FFF2-40B4-BE49-F238E27FC236}">
                <a16:creationId xmlns:a16="http://schemas.microsoft.com/office/drawing/2014/main" id="{80905B72-6800-E04A-B0C6-56C992EDE2F3}"/>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0903" name="Rectangle 6">
            <a:extLst>
              <a:ext uri="{FF2B5EF4-FFF2-40B4-BE49-F238E27FC236}">
                <a16:creationId xmlns:a16="http://schemas.microsoft.com/office/drawing/2014/main" id="{FAD336A8-287A-B843-91B2-534339FCDBFB}"/>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0904" name="Rectangle 7">
            <a:extLst>
              <a:ext uri="{FF2B5EF4-FFF2-40B4-BE49-F238E27FC236}">
                <a16:creationId xmlns:a16="http://schemas.microsoft.com/office/drawing/2014/main" id="{E7DF89BE-2BD1-064B-95A4-5BA5A3AA04D3}"/>
              </a:ext>
            </a:extLst>
          </p:cNvPr>
          <p:cNvSpPr>
            <a:spLocks noChangeArrowheads="1"/>
          </p:cNvSpPr>
          <p:nvPr/>
        </p:nvSpPr>
        <p:spPr bwMode="auto">
          <a:xfrm>
            <a:off x="0" y="790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80905" name="Rectangle 9">
            <a:extLst>
              <a:ext uri="{FF2B5EF4-FFF2-40B4-BE49-F238E27FC236}">
                <a16:creationId xmlns:a16="http://schemas.microsoft.com/office/drawing/2014/main" id="{614AC6B7-6137-7144-89BE-4566F13D5B5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0906" name="Rectangle 11">
            <a:extLst>
              <a:ext uri="{FF2B5EF4-FFF2-40B4-BE49-F238E27FC236}">
                <a16:creationId xmlns:a16="http://schemas.microsoft.com/office/drawing/2014/main" id="{9F5E0D4E-93B8-8F4E-B9D8-DEB7B5F2319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0907" name="Rectangle 13">
            <a:extLst>
              <a:ext uri="{FF2B5EF4-FFF2-40B4-BE49-F238E27FC236}">
                <a16:creationId xmlns:a16="http://schemas.microsoft.com/office/drawing/2014/main" id="{0A8D4003-F8AB-9240-BA03-1303776A533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0908" name="Rectangle 2">
            <a:extLst>
              <a:ext uri="{FF2B5EF4-FFF2-40B4-BE49-F238E27FC236}">
                <a16:creationId xmlns:a16="http://schemas.microsoft.com/office/drawing/2014/main" id="{5F95B488-A226-3B46-A441-FF5817EB968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0909" name="Rectangle 4">
            <a:extLst>
              <a:ext uri="{FF2B5EF4-FFF2-40B4-BE49-F238E27FC236}">
                <a16:creationId xmlns:a16="http://schemas.microsoft.com/office/drawing/2014/main" id="{72DEAB63-EAD2-DE41-985C-A24B69BD619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21C3C1CC-69E7-3B43-8746-EF8193FBB43F}"/>
              </a:ext>
            </a:extLst>
          </p:cNvPr>
          <p:cNvSpPr>
            <a:spLocks noGrp="1" noChangeArrowheads="1"/>
          </p:cNvSpPr>
          <p:nvPr>
            <p:ph type="title"/>
          </p:nvPr>
        </p:nvSpPr>
        <p:spPr/>
        <p:txBody>
          <a:bodyPr/>
          <a:lstStyle/>
          <a:p>
            <a:r>
              <a:rPr lang="en-AU" altLang="en-US"/>
              <a:t>Principles of Computer Design</a:t>
            </a:r>
          </a:p>
        </p:txBody>
      </p:sp>
      <p:sp>
        <p:nvSpPr>
          <p:cNvPr id="82946" name="Rectangle 3">
            <a:extLst>
              <a:ext uri="{FF2B5EF4-FFF2-40B4-BE49-F238E27FC236}">
                <a16:creationId xmlns:a16="http://schemas.microsoft.com/office/drawing/2014/main" id="{25B18402-C00F-0E43-AF75-397A8A78677E}"/>
              </a:ext>
            </a:extLst>
          </p:cNvPr>
          <p:cNvSpPr>
            <a:spLocks noGrp="1" noChangeArrowheads="1"/>
          </p:cNvSpPr>
          <p:nvPr>
            <p:ph type="body" idx="1"/>
          </p:nvPr>
        </p:nvSpPr>
        <p:spPr/>
        <p:txBody>
          <a:bodyPr/>
          <a:lstStyle/>
          <a:p>
            <a:r>
              <a:rPr lang="en-US" altLang="en-US"/>
              <a:t>Equation for Processor Performance</a:t>
            </a:r>
          </a:p>
          <a:p>
            <a:endParaRPr lang="en-US" altLang="en-US"/>
          </a:p>
        </p:txBody>
      </p:sp>
      <p:sp>
        <p:nvSpPr>
          <p:cNvPr id="82947" name="Text Box 5">
            <a:extLst>
              <a:ext uri="{FF2B5EF4-FFF2-40B4-BE49-F238E27FC236}">
                <a16:creationId xmlns:a16="http://schemas.microsoft.com/office/drawing/2014/main" id="{227FAF10-EFE4-564B-939C-F9F5B88B767C}"/>
              </a:ext>
            </a:extLst>
          </p:cNvPr>
          <p:cNvSpPr txBox="1">
            <a:spLocks noChangeArrowheads="1"/>
          </p:cNvSpPr>
          <p:nvPr/>
        </p:nvSpPr>
        <p:spPr bwMode="auto">
          <a:xfrm rot="5400000">
            <a:off x="8399448" y="377327"/>
            <a:ext cx="1119216" cy="36933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Principles</a:t>
            </a:r>
          </a:p>
        </p:txBody>
      </p:sp>
      <p:sp>
        <p:nvSpPr>
          <p:cNvPr id="82948" name="Rectangle 4">
            <a:extLst>
              <a:ext uri="{FF2B5EF4-FFF2-40B4-BE49-F238E27FC236}">
                <a16:creationId xmlns:a16="http://schemas.microsoft.com/office/drawing/2014/main" id="{E48D99EF-E6E1-CC48-A585-347EF633A20C}"/>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949" name="Rectangle 6">
            <a:extLst>
              <a:ext uri="{FF2B5EF4-FFF2-40B4-BE49-F238E27FC236}">
                <a16:creationId xmlns:a16="http://schemas.microsoft.com/office/drawing/2014/main" id="{90DB2FB6-ED36-4942-B946-507D11D434AC}"/>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950" name="Rectangle 7">
            <a:extLst>
              <a:ext uri="{FF2B5EF4-FFF2-40B4-BE49-F238E27FC236}">
                <a16:creationId xmlns:a16="http://schemas.microsoft.com/office/drawing/2014/main" id="{933A7712-4625-E44B-B69D-A0D2C52B63CF}"/>
              </a:ext>
            </a:extLst>
          </p:cNvPr>
          <p:cNvSpPr>
            <a:spLocks noChangeArrowheads="1"/>
          </p:cNvSpPr>
          <p:nvPr/>
        </p:nvSpPr>
        <p:spPr bwMode="auto">
          <a:xfrm>
            <a:off x="0" y="790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82951" name="Rectangle 9">
            <a:extLst>
              <a:ext uri="{FF2B5EF4-FFF2-40B4-BE49-F238E27FC236}">
                <a16:creationId xmlns:a16="http://schemas.microsoft.com/office/drawing/2014/main" id="{F040E5CA-14C0-9348-ABE2-1935BC76A55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952" name="Rectangle 11">
            <a:extLst>
              <a:ext uri="{FF2B5EF4-FFF2-40B4-BE49-F238E27FC236}">
                <a16:creationId xmlns:a16="http://schemas.microsoft.com/office/drawing/2014/main" id="{9AFA7252-DD21-D542-8823-E55BDFCB220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953" name="Rectangle 13">
            <a:extLst>
              <a:ext uri="{FF2B5EF4-FFF2-40B4-BE49-F238E27FC236}">
                <a16:creationId xmlns:a16="http://schemas.microsoft.com/office/drawing/2014/main" id="{743F36D3-0788-8141-96AE-5306E69C758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954" name="Rectangle 2">
            <a:extLst>
              <a:ext uri="{FF2B5EF4-FFF2-40B4-BE49-F238E27FC236}">
                <a16:creationId xmlns:a16="http://schemas.microsoft.com/office/drawing/2014/main" id="{C1F40576-494E-2E49-B0EE-BB8415D25E9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955" name="Rectangle 4">
            <a:extLst>
              <a:ext uri="{FF2B5EF4-FFF2-40B4-BE49-F238E27FC236}">
                <a16:creationId xmlns:a16="http://schemas.microsoft.com/office/drawing/2014/main" id="{994B9597-4BE1-BC43-8622-64D677B2B63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956" name="Rectangle 2">
            <a:extLst>
              <a:ext uri="{FF2B5EF4-FFF2-40B4-BE49-F238E27FC236}">
                <a16:creationId xmlns:a16="http://schemas.microsoft.com/office/drawing/2014/main" id="{42575E48-2398-4249-ACF4-20094B49D9F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957" name="Rectangle 4">
            <a:extLst>
              <a:ext uri="{FF2B5EF4-FFF2-40B4-BE49-F238E27FC236}">
                <a16:creationId xmlns:a16="http://schemas.microsoft.com/office/drawing/2014/main" id="{B62F522D-0836-4E42-BA41-98938F78072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958" name="Rectangle 6">
            <a:extLst>
              <a:ext uri="{FF2B5EF4-FFF2-40B4-BE49-F238E27FC236}">
                <a16:creationId xmlns:a16="http://schemas.microsoft.com/office/drawing/2014/main" id="{42664139-0C3E-1C4B-AF43-A67CDB0A2E6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959" name="Rectangle 8">
            <a:extLst>
              <a:ext uri="{FF2B5EF4-FFF2-40B4-BE49-F238E27FC236}">
                <a16:creationId xmlns:a16="http://schemas.microsoft.com/office/drawing/2014/main" id="{3ABEED0B-D732-A640-B3EC-0E6450D9249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960" name="Rectangle 10">
            <a:extLst>
              <a:ext uri="{FF2B5EF4-FFF2-40B4-BE49-F238E27FC236}">
                <a16:creationId xmlns:a16="http://schemas.microsoft.com/office/drawing/2014/main" id="{B7BA24F9-5E0C-404C-9F57-197DD00373E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pic>
        <p:nvPicPr>
          <p:cNvPr id="82961" name="Picture 2">
            <a:extLst>
              <a:ext uri="{FF2B5EF4-FFF2-40B4-BE49-F238E27FC236}">
                <a16:creationId xmlns:a16="http://schemas.microsoft.com/office/drawing/2014/main" id="{E7DE71D8-2E58-234C-AFBC-A4137094F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2044679"/>
            <a:ext cx="56102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2" name="Picture 3">
            <a:extLst>
              <a:ext uri="{FF2B5EF4-FFF2-40B4-BE49-F238E27FC236}">
                <a16:creationId xmlns:a16="http://schemas.microsoft.com/office/drawing/2014/main" id="{8E45F65E-C4E2-8D4F-9F02-C973CBF689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775" y="2714256"/>
            <a:ext cx="40767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3" name="Picture 4">
            <a:extLst>
              <a:ext uri="{FF2B5EF4-FFF2-40B4-BE49-F238E27FC236}">
                <a16:creationId xmlns:a16="http://schemas.microsoft.com/office/drawing/2014/main" id="{AFC6CB02-8032-1644-A430-D205479CD5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552804"/>
            <a:ext cx="34480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4" name="Picture 5">
            <a:extLst>
              <a:ext uri="{FF2B5EF4-FFF2-40B4-BE49-F238E27FC236}">
                <a16:creationId xmlns:a16="http://schemas.microsoft.com/office/drawing/2014/main" id="{99AF8921-C695-314A-A003-E003CC20F7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0188" y="4370366"/>
            <a:ext cx="61436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5" name="Picture 6">
            <a:extLst>
              <a:ext uri="{FF2B5EF4-FFF2-40B4-BE49-F238E27FC236}">
                <a16:creationId xmlns:a16="http://schemas.microsoft.com/office/drawing/2014/main" id="{B81CCB77-310C-D641-885B-8709FA8D68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4038" y="5094266"/>
            <a:ext cx="5495925"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Picture 3">
            <a:extLst>
              <a:ext uri="{FF2B5EF4-FFF2-40B4-BE49-F238E27FC236}">
                <a16:creationId xmlns:a16="http://schemas.microsoft.com/office/drawing/2014/main" id="{0EE26F80-5004-E04D-9372-C2025FD5B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3860800"/>
            <a:ext cx="561975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Picture 2">
            <a:extLst>
              <a:ext uri="{FF2B5EF4-FFF2-40B4-BE49-F238E27FC236}">
                <a16:creationId xmlns:a16="http://schemas.microsoft.com/office/drawing/2014/main" id="{6E004BEC-711D-FE4F-BB23-95D12910F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763" y="2492375"/>
            <a:ext cx="460057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Rectangle 2">
            <a:extLst>
              <a:ext uri="{FF2B5EF4-FFF2-40B4-BE49-F238E27FC236}">
                <a16:creationId xmlns:a16="http://schemas.microsoft.com/office/drawing/2014/main" id="{1AB23651-9330-414A-B26B-D3CB93D889F6}"/>
              </a:ext>
            </a:extLst>
          </p:cNvPr>
          <p:cNvSpPr>
            <a:spLocks noGrp="1" noChangeArrowheads="1"/>
          </p:cNvSpPr>
          <p:nvPr>
            <p:ph type="title"/>
          </p:nvPr>
        </p:nvSpPr>
        <p:spPr/>
        <p:txBody>
          <a:bodyPr/>
          <a:lstStyle/>
          <a:p>
            <a:r>
              <a:rPr lang="en-AU" altLang="en-US"/>
              <a:t>Principles of Computer Design</a:t>
            </a:r>
          </a:p>
        </p:txBody>
      </p:sp>
      <p:sp>
        <p:nvSpPr>
          <p:cNvPr id="84996" name="Content Placeholder 25">
            <a:extLst>
              <a:ext uri="{FF2B5EF4-FFF2-40B4-BE49-F238E27FC236}">
                <a16:creationId xmlns:a16="http://schemas.microsoft.com/office/drawing/2014/main" id="{905D6D29-191F-A14B-8260-96333BCE3853}"/>
              </a:ext>
            </a:extLst>
          </p:cNvPr>
          <p:cNvSpPr>
            <a:spLocks noGrp="1"/>
          </p:cNvSpPr>
          <p:nvPr>
            <p:ph idx="1"/>
          </p:nvPr>
        </p:nvSpPr>
        <p:spPr/>
        <p:txBody>
          <a:bodyPr/>
          <a:lstStyle/>
          <a:p>
            <a:r>
              <a:rPr lang="en-US" altLang="en-US"/>
              <a:t>Different instruction types having different CPIs</a:t>
            </a:r>
          </a:p>
        </p:txBody>
      </p:sp>
      <p:sp>
        <p:nvSpPr>
          <p:cNvPr id="84997" name="Text Box 5">
            <a:extLst>
              <a:ext uri="{FF2B5EF4-FFF2-40B4-BE49-F238E27FC236}">
                <a16:creationId xmlns:a16="http://schemas.microsoft.com/office/drawing/2014/main" id="{D4419A81-A9D8-9F4B-AAF6-3DC39B888E3A}"/>
              </a:ext>
            </a:extLst>
          </p:cNvPr>
          <p:cNvSpPr txBox="1">
            <a:spLocks noChangeArrowheads="1"/>
          </p:cNvSpPr>
          <p:nvPr/>
        </p:nvSpPr>
        <p:spPr bwMode="auto">
          <a:xfrm rot="5400000">
            <a:off x="8399448" y="377327"/>
            <a:ext cx="1119217" cy="36933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Principles</a:t>
            </a:r>
          </a:p>
        </p:txBody>
      </p:sp>
      <p:sp>
        <p:nvSpPr>
          <p:cNvPr id="84998" name="Rectangle 4">
            <a:extLst>
              <a:ext uri="{FF2B5EF4-FFF2-40B4-BE49-F238E27FC236}">
                <a16:creationId xmlns:a16="http://schemas.microsoft.com/office/drawing/2014/main" id="{46143E98-10B8-BB40-8741-BDED9A79936C}"/>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4999" name="Rectangle 6">
            <a:extLst>
              <a:ext uri="{FF2B5EF4-FFF2-40B4-BE49-F238E27FC236}">
                <a16:creationId xmlns:a16="http://schemas.microsoft.com/office/drawing/2014/main" id="{7366B6A0-343B-504A-AAFA-B9E2E55EE7BE}"/>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00" name="Rectangle 7">
            <a:extLst>
              <a:ext uri="{FF2B5EF4-FFF2-40B4-BE49-F238E27FC236}">
                <a16:creationId xmlns:a16="http://schemas.microsoft.com/office/drawing/2014/main" id="{823795FB-66F1-6948-BBD4-A1D03373726C}"/>
              </a:ext>
            </a:extLst>
          </p:cNvPr>
          <p:cNvSpPr>
            <a:spLocks noChangeArrowheads="1"/>
          </p:cNvSpPr>
          <p:nvPr/>
        </p:nvSpPr>
        <p:spPr bwMode="auto">
          <a:xfrm>
            <a:off x="0" y="790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85001" name="Rectangle 9">
            <a:extLst>
              <a:ext uri="{FF2B5EF4-FFF2-40B4-BE49-F238E27FC236}">
                <a16:creationId xmlns:a16="http://schemas.microsoft.com/office/drawing/2014/main" id="{DBC27B6D-8A17-D64B-938E-295A2D6942D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02" name="Rectangle 11">
            <a:extLst>
              <a:ext uri="{FF2B5EF4-FFF2-40B4-BE49-F238E27FC236}">
                <a16:creationId xmlns:a16="http://schemas.microsoft.com/office/drawing/2014/main" id="{78DE3991-989A-D747-85E8-CA9ED46A991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03" name="Rectangle 13">
            <a:extLst>
              <a:ext uri="{FF2B5EF4-FFF2-40B4-BE49-F238E27FC236}">
                <a16:creationId xmlns:a16="http://schemas.microsoft.com/office/drawing/2014/main" id="{A23C6681-85E5-334D-BDF3-6185E202F8F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04" name="Rectangle 2">
            <a:extLst>
              <a:ext uri="{FF2B5EF4-FFF2-40B4-BE49-F238E27FC236}">
                <a16:creationId xmlns:a16="http://schemas.microsoft.com/office/drawing/2014/main" id="{06B5E396-C8D6-E449-BAAB-6FB776C2980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05" name="Rectangle 4">
            <a:extLst>
              <a:ext uri="{FF2B5EF4-FFF2-40B4-BE49-F238E27FC236}">
                <a16:creationId xmlns:a16="http://schemas.microsoft.com/office/drawing/2014/main" id="{91202AE1-BC3A-B64B-BC4B-49FDE237BC9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06" name="Rectangle 2">
            <a:extLst>
              <a:ext uri="{FF2B5EF4-FFF2-40B4-BE49-F238E27FC236}">
                <a16:creationId xmlns:a16="http://schemas.microsoft.com/office/drawing/2014/main" id="{3C1570D4-C525-E846-BC1F-4EB842EC776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07" name="Rectangle 4">
            <a:extLst>
              <a:ext uri="{FF2B5EF4-FFF2-40B4-BE49-F238E27FC236}">
                <a16:creationId xmlns:a16="http://schemas.microsoft.com/office/drawing/2014/main" id="{C4A3F258-A09A-D14B-AA83-BC95DA3F07B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08" name="Rectangle 6">
            <a:extLst>
              <a:ext uri="{FF2B5EF4-FFF2-40B4-BE49-F238E27FC236}">
                <a16:creationId xmlns:a16="http://schemas.microsoft.com/office/drawing/2014/main" id="{30B678EC-13FF-0F42-A70C-021AD3F9131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09" name="Rectangle 8">
            <a:extLst>
              <a:ext uri="{FF2B5EF4-FFF2-40B4-BE49-F238E27FC236}">
                <a16:creationId xmlns:a16="http://schemas.microsoft.com/office/drawing/2014/main" id="{77DDF42F-63DF-0245-A5EC-EB1AB849656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10" name="Rectangle 10">
            <a:extLst>
              <a:ext uri="{FF2B5EF4-FFF2-40B4-BE49-F238E27FC236}">
                <a16:creationId xmlns:a16="http://schemas.microsoft.com/office/drawing/2014/main" id="{3B695664-682D-7B42-87BB-D3FBE7D938F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11" name="Rectangle 2">
            <a:extLst>
              <a:ext uri="{FF2B5EF4-FFF2-40B4-BE49-F238E27FC236}">
                <a16:creationId xmlns:a16="http://schemas.microsoft.com/office/drawing/2014/main" id="{36BE6183-22DA-2C4B-85BC-4F7A0D1B885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5012" name="Rectangle 4">
            <a:extLst>
              <a:ext uri="{FF2B5EF4-FFF2-40B4-BE49-F238E27FC236}">
                <a16:creationId xmlns:a16="http://schemas.microsoft.com/office/drawing/2014/main" id="{4A99722B-1CA7-C646-A30C-7CA551F9AB5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C6C02E82-AD57-D443-9877-2DAB910C9F30}"/>
              </a:ext>
            </a:extLst>
          </p:cNvPr>
          <p:cNvSpPr>
            <a:spLocks noGrp="1"/>
          </p:cNvSpPr>
          <p:nvPr>
            <p:ph type="title"/>
          </p:nvPr>
        </p:nvSpPr>
        <p:spPr/>
        <p:txBody>
          <a:bodyPr/>
          <a:lstStyle/>
          <a:p>
            <a:pPr eaLnBrk="1" hangingPunct="1"/>
            <a:r>
              <a:rPr lang="en-US" altLang="en-US" dirty="0"/>
              <a:t>How to Improve Performance</a:t>
            </a:r>
          </a:p>
        </p:txBody>
      </p:sp>
      <p:sp>
        <p:nvSpPr>
          <p:cNvPr id="23555" name="Content Placeholder 2">
            <a:extLst>
              <a:ext uri="{FF2B5EF4-FFF2-40B4-BE49-F238E27FC236}">
                <a16:creationId xmlns:a16="http://schemas.microsoft.com/office/drawing/2014/main" id="{303EA2BB-07C0-CB44-BDED-8D4887798F02}"/>
              </a:ext>
            </a:extLst>
          </p:cNvPr>
          <p:cNvSpPr>
            <a:spLocks noGrp="1"/>
          </p:cNvSpPr>
          <p:nvPr>
            <p:ph idx="1"/>
          </p:nvPr>
        </p:nvSpPr>
        <p:spPr>
          <a:xfrm>
            <a:off x="4251431" y="4181778"/>
            <a:ext cx="4524268" cy="1801279"/>
          </a:xfrm>
        </p:spPr>
        <p:txBody>
          <a:bodyPr/>
          <a:lstStyle/>
          <a:p>
            <a:pPr eaLnBrk="1" hangingPunct="1"/>
            <a:r>
              <a:rPr lang="en-US" altLang="en-US" sz="2000" dirty="0"/>
              <a:t>Increase instructions per clock cycle. </a:t>
            </a:r>
          </a:p>
          <a:p>
            <a:pPr eaLnBrk="1" hangingPunct="1"/>
            <a:r>
              <a:rPr lang="en-US" altLang="en-US" sz="2000" dirty="0"/>
              <a:t>Increase throughput or work completed per unit time. </a:t>
            </a:r>
          </a:p>
          <a:p>
            <a:pPr eaLnBrk="1" hangingPunct="1"/>
            <a:r>
              <a:rPr lang="en-US" altLang="en-US" sz="2000" dirty="0"/>
              <a:t>Lower latencies intrinsic in the system that limit the above metrics.</a:t>
            </a:r>
          </a:p>
        </p:txBody>
      </p:sp>
      <p:sp>
        <p:nvSpPr>
          <p:cNvPr id="23556" name="Text Box 5">
            <a:extLst>
              <a:ext uri="{FF2B5EF4-FFF2-40B4-BE49-F238E27FC236}">
                <a16:creationId xmlns:a16="http://schemas.microsoft.com/office/drawing/2014/main" id="{BB21C342-8076-5343-B622-CBB33C651055}"/>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Improving Performance</a:t>
            </a:r>
          </a:p>
        </p:txBody>
      </p:sp>
      <p:sp>
        <p:nvSpPr>
          <p:cNvPr id="2" name="Rounded Rectangle 1">
            <a:extLst>
              <a:ext uri="{FF2B5EF4-FFF2-40B4-BE49-F238E27FC236}">
                <a16:creationId xmlns:a16="http://schemas.microsoft.com/office/drawing/2014/main" id="{439F3976-16B8-E841-81B3-62B75059A18F}"/>
              </a:ext>
            </a:extLst>
          </p:cNvPr>
          <p:cNvSpPr/>
          <p:nvPr/>
        </p:nvSpPr>
        <p:spPr bwMode="auto">
          <a:xfrm>
            <a:off x="1090916" y="1483200"/>
            <a:ext cx="1085222" cy="512466"/>
          </a:xfrm>
          <a:prstGeom prst="roundRect">
            <a:avLst/>
          </a:prstGeom>
          <a:solidFill>
            <a:schemeClr val="accent1"/>
          </a:solidFill>
          <a:ln w="9525" cap="flat" cmpd="sng" algn="ctr">
            <a:solidFill>
              <a:schemeClr val="tx1"/>
            </a:solidFill>
            <a:prstDash val="solid"/>
            <a:round/>
            <a:headEnd type="none" w="med" len="med"/>
            <a:tailEnd type="none" w="med" len="med"/>
          </a:ln>
          <a:effectLst>
            <a:outerShdw blurRad="50800" dist="50800" dir="5400000" algn="ctr" rotWithShape="0">
              <a:schemeClr val="bg1">
                <a:lumMod val="5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Serial Code Stream</a:t>
            </a:r>
          </a:p>
        </p:txBody>
      </p:sp>
      <p:sp>
        <p:nvSpPr>
          <p:cNvPr id="3" name="Rectangle 2">
            <a:extLst>
              <a:ext uri="{FF2B5EF4-FFF2-40B4-BE49-F238E27FC236}">
                <a16:creationId xmlns:a16="http://schemas.microsoft.com/office/drawing/2014/main" id="{42D12AAE-DD89-5A49-A725-89B1B3E7F869}"/>
              </a:ext>
            </a:extLst>
          </p:cNvPr>
          <p:cNvSpPr/>
          <p:nvPr/>
        </p:nvSpPr>
        <p:spPr bwMode="auto">
          <a:xfrm>
            <a:off x="1512947" y="2245200"/>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8" name="Rectangle 7">
            <a:extLst>
              <a:ext uri="{FF2B5EF4-FFF2-40B4-BE49-F238E27FC236}">
                <a16:creationId xmlns:a16="http://schemas.microsoft.com/office/drawing/2014/main" id="{F0503AB7-0B03-C44C-9D60-D6D78BC05858}"/>
              </a:ext>
            </a:extLst>
          </p:cNvPr>
          <p:cNvSpPr/>
          <p:nvPr/>
        </p:nvSpPr>
        <p:spPr bwMode="auto">
          <a:xfrm>
            <a:off x="1514627" y="2417696"/>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9" name="Rectangle 8">
            <a:extLst>
              <a:ext uri="{FF2B5EF4-FFF2-40B4-BE49-F238E27FC236}">
                <a16:creationId xmlns:a16="http://schemas.microsoft.com/office/drawing/2014/main" id="{8F435391-E4C4-2E4C-AD42-01F64FFB836E}"/>
              </a:ext>
            </a:extLst>
          </p:cNvPr>
          <p:cNvSpPr/>
          <p:nvPr/>
        </p:nvSpPr>
        <p:spPr bwMode="auto">
          <a:xfrm>
            <a:off x="1514625" y="2598562"/>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10" name="Rectangle 9">
            <a:extLst>
              <a:ext uri="{FF2B5EF4-FFF2-40B4-BE49-F238E27FC236}">
                <a16:creationId xmlns:a16="http://schemas.microsoft.com/office/drawing/2014/main" id="{ED1C7AE8-4DA9-2641-B58F-A33D0ACDF5D1}"/>
              </a:ext>
            </a:extLst>
          </p:cNvPr>
          <p:cNvSpPr/>
          <p:nvPr/>
        </p:nvSpPr>
        <p:spPr bwMode="auto">
          <a:xfrm>
            <a:off x="1516305" y="2771058"/>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11" name="Rectangle 10">
            <a:extLst>
              <a:ext uri="{FF2B5EF4-FFF2-40B4-BE49-F238E27FC236}">
                <a16:creationId xmlns:a16="http://schemas.microsoft.com/office/drawing/2014/main" id="{1D85EA97-8FF9-D94F-A3E3-1D3994C7AED4}"/>
              </a:ext>
            </a:extLst>
          </p:cNvPr>
          <p:cNvSpPr/>
          <p:nvPr/>
        </p:nvSpPr>
        <p:spPr bwMode="auto">
          <a:xfrm>
            <a:off x="1512947" y="2950032"/>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12" name="Rectangle 11">
            <a:extLst>
              <a:ext uri="{FF2B5EF4-FFF2-40B4-BE49-F238E27FC236}">
                <a16:creationId xmlns:a16="http://schemas.microsoft.com/office/drawing/2014/main" id="{12756363-7487-7742-9925-C17CD43840EF}"/>
              </a:ext>
            </a:extLst>
          </p:cNvPr>
          <p:cNvSpPr/>
          <p:nvPr/>
        </p:nvSpPr>
        <p:spPr bwMode="auto">
          <a:xfrm>
            <a:off x="1514627" y="3122528"/>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13" name="Rectangle 12">
            <a:extLst>
              <a:ext uri="{FF2B5EF4-FFF2-40B4-BE49-F238E27FC236}">
                <a16:creationId xmlns:a16="http://schemas.microsoft.com/office/drawing/2014/main" id="{3D3C0DA2-33C7-1849-8D81-7CC1CFF48FA9}"/>
              </a:ext>
            </a:extLst>
          </p:cNvPr>
          <p:cNvSpPr/>
          <p:nvPr/>
        </p:nvSpPr>
        <p:spPr bwMode="auto">
          <a:xfrm>
            <a:off x="1514625" y="3303394"/>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14" name="Rectangle 13">
            <a:extLst>
              <a:ext uri="{FF2B5EF4-FFF2-40B4-BE49-F238E27FC236}">
                <a16:creationId xmlns:a16="http://schemas.microsoft.com/office/drawing/2014/main" id="{27061FDB-E951-2F4E-91EB-0086684EE692}"/>
              </a:ext>
            </a:extLst>
          </p:cNvPr>
          <p:cNvSpPr/>
          <p:nvPr/>
        </p:nvSpPr>
        <p:spPr bwMode="auto">
          <a:xfrm>
            <a:off x="1516305" y="3475890"/>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15" name="Rectangle 14">
            <a:extLst>
              <a:ext uri="{FF2B5EF4-FFF2-40B4-BE49-F238E27FC236}">
                <a16:creationId xmlns:a16="http://schemas.microsoft.com/office/drawing/2014/main" id="{CD53FD05-AF31-BC42-BC6E-AAB15AD75E67}"/>
              </a:ext>
            </a:extLst>
          </p:cNvPr>
          <p:cNvSpPr/>
          <p:nvPr/>
        </p:nvSpPr>
        <p:spPr bwMode="auto">
          <a:xfrm>
            <a:off x="1512947" y="3654864"/>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16" name="Rectangle 15">
            <a:extLst>
              <a:ext uri="{FF2B5EF4-FFF2-40B4-BE49-F238E27FC236}">
                <a16:creationId xmlns:a16="http://schemas.microsoft.com/office/drawing/2014/main" id="{5C1F6989-307E-5B44-BFEF-8C7F6DA7F17E}"/>
              </a:ext>
            </a:extLst>
          </p:cNvPr>
          <p:cNvSpPr/>
          <p:nvPr/>
        </p:nvSpPr>
        <p:spPr bwMode="auto">
          <a:xfrm>
            <a:off x="1514627" y="3827360"/>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17" name="Rectangle 16">
            <a:extLst>
              <a:ext uri="{FF2B5EF4-FFF2-40B4-BE49-F238E27FC236}">
                <a16:creationId xmlns:a16="http://schemas.microsoft.com/office/drawing/2014/main" id="{D814D670-03C2-E94B-B337-EDCE40486807}"/>
              </a:ext>
            </a:extLst>
          </p:cNvPr>
          <p:cNvSpPr/>
          <p:nvPr/>
        </p:nvSpPr>
        <p:spPr bwMode="auto">
          <a:xfrm>
            <a:off x="1514625" y="4008226"/>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18" name="Rectangle 17">
            <a:extLst>
              <a:ext uri="{FF2B5EF4-FFF2-40B4-BE49-F238E27FC236}">
                <a16:creationId xmlns:a16="http://schemas.microsoft.com/office/drawing/2014/main" id="{4E398469-D8EA-5D4E-8DB5-6475B5553C45}"/>
              </a:ext>
            </a:extLst>
          </p:cNvPr>
          <p:cNvSpPr/>
          <p:nvPr/>
        </p:nvSpPr>
        <p:spPr bwMode="auto">
          <a:xfrm>
            <a:off x="1516305" y="4180722"/>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19" name="Rectangle 18">
            <a:extLst>
              <a:ext uri="{FF2B5EF4-FFF2-40B4-BE49-F238E27FC236}">
                <a16:creationId xmlns:a16="http://schemas.microsoft.com/office/drawing/2014/main" id="{7410F84C-6E1D-F54F-A900-3112A63A5563}"/>
              </a:ext>
            </a:extLst>
          </p:cNvPr>
          <p:cNvSpPr/>
          <p:nvPr/>
        </p:nvSpPr>
        <p:spPr bwMode="auto">
          <a:xfrm>
            <a:off x="1512947" y="4359696"/>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20" name="Rectangle 19">
            <a:extLst>
              <a:ext uri="{FF2B5EF4-FFF2-40B4-BE49-F238E27FC236}">
                <a16:creationId xmlns:a16="http://schemas.microsoft.com/office/drawing/2014/main" id="{72077748-2D6E-4E41-9899-126184129AD8}"/>
              </a:ext>
            </a:extLst>
          </p:cNvPr>
          <p:cNvSpPr/>
          <p:nvPr/>
        </p:nvSpPr>
        <p:spPr bwMode="auto">
          <a:xfrm>
            <a:off x="1514627" y="4532192"/>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21" name="Rectangle 20">
            <a:extLst>
              <a:ext uri="{FF2B5EF4-FFF2-40B4-BE49-F238E27FC236}">
                <a16:creationId xmlns:a16="http://schemas.microsoft.com/office/drawing/2014/main" id="{27C4E5FB-5262-0346-9519-1A778A75C3DF}"/>
              </a:ext>
            </a:extLst>
          </p:cNvPr>
          <p:cNvSpPr/>
          <p:nvPr/>
        </p:nvSpPr>
        <p:spPr bwMode="auto">
          <a:xfrm>
            <a:off x="1514625" y="4713058"/>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22" name="Rectangle 21">
            <a:extLst>
              <a:ext uri="{FF2B5EF4-FFF2-40B4-BE49-F238E27FC236}">
                <a16:creationId xmlns:a16="http://schemas.microsoft.com/office/drawing/2014/main" id="{CE1D2541-60CA-1141-B665-4DEE5DFB7F49}"/>
              </a:ext>
            </a:extLst>
          </p:cNvPr>
          <p:cNvSpPr/>
          <p:nvPr/>
        </p:nvSpPr>
        <p:spPr bwMode="auto">
          <a:xfrm>
            <a:off x="1516305" y="4885554"/>
            <a:ext cx="251209" cy="122254"/>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4" name="Right Arrow 3">
            <a:extLst>
              <a:ext uri="{FF2B5EF4-FFF2-40B4-BE49-F238E27FC236}">
                <a16:creationId xmlns:a16="http://schemas.microsoft.com/office/drawing/2014/main" id="{D98A1D2F-4567-7440-9CF3-93B7312B64D3}"/>
              </a:ext>
            </a:extLst>
          </p:cNvPr>
          <p:cNvSpPr/>
          <p:nvPr/>
        </p:nvSpPr>
        <p:spPr bwMode="auto">
          <a:xfrm>
            <a:off x="1888446" y="3004004"/>
            <a:ext cx="1501864" cy="1261770"/>
          </a:xfrm>
          <a:prstGeom prst="rightArrow">
            <a:avLst>
              <a:gd name="adj1" fmla="val 50000"/>
              <a:gd name="adj2" fmla="val 41498"/>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1"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Identify and Isolate Parallel Tasks</a:t>
            </a:r>
          </a:p>
        </p:txBody>
      </p:sp>
      <p:sp>
        <p:nvSpPr>
          <p:cNvPr id="24" name="Rectangle 23">
            <a:extLst>
              <a:ext uri="{FF2B5EF4-FFF2-40B4-BE49-F238E27FC236}">
                <a16:creationId xmlns:a16="http://schemas.microsoft.com/office/drawing/2014/main" id="{32D5C1F4-09B7-A741-BBF5-608B302D5694}"/>
              </a:ext>
            </a:extLst>
          </p:cNvPr>
          <p:cNvSpPr/>
          <p:nvPr/>
        </p:nvSpPr>
        <p:spPr bwMode="auto">
          <a:xfrm>
            <a:off x="3476666" y="2245200"/>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25" name="Rectangle 24">
            <a:extLst>
              <a:ext uri="{FF2B5EF4-FFF2-40B4-BE49-F238E27FC236}">
                <a16:creationId xmlns:a16="http://schemas.microsoft.com/office/drawing/2014/main" id="{3F427BBB-17AC-414B-AFE3-D4C895B108F1}"/>
              </a:ext>
            </a:extLst>
          </p:cNvPr>
          <p:cNvSpPr/>
          <p:nvPr/>
        </p:nvSpPr>
        <p:spPr bwMode="auto">
          <a:xfrm>
            <a:off x="3478346" y="2417696"/>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26" name="Rectangle 25">
            <a:extLst>
              <a:ext uri="{FF2B5EF4-FFF2-40B4-BE49-F238E27FC236}">
                <a16:creationId xmlns:a16="http://schemas.microsoft.com/office/drawing/2014/main" id="{7B3610CA-555F-4440-B9B0-72F1A4B8286A}"/>
              </a:ext>
            </a:extLst>
          </p:cNvPr>
          <p:cNvSpPr/>
          <p:nvPr/>
        </p:nvSpPr>
        <p:spPr bwMode="auto">
          <a:xfrm>
            <a:off x="3478344" y="2598562"/>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27" name="Rectangle 26">
            <a:extLst>
              <a:ext uri="{FF2B5EF4-FFF2-40B4-BE49-F238E27FC236}">
                <a16:creationId xmlns:a16="http://schemas.microsoft.com/office/drawing/2014/main" id="{B6ADAB77-0C27-3E40-AD63-F36B2B6DC949}"/>
              </a:ext>
            </a:extLst>
          </p:cNvPr>
          <p:cNvSpPr/>
          <p:nvPr/>
        </p:nvSpPr>
        <p:spPr bwMode="auto">
          <a:xfrm>
            <a:off x="3480024" y="2771058"/>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28" name="Rectangle 27">
            <a:extLst>
              <a:ext uri="{FF2B5EF4-FFF2-40B4-BE49-F238E27FC236}">
                <a16:creationId xmlns:a16="http://schemas.microsoft.com/office/drawing/2014/main" id="{51039C2D-0D58-094C-AAC2-DDAD9AE5CF4C}"/>
              </a:ext>
            </a:extLst>
          </p:cNvPr>
          <p:cNvSpPr/>
          <p:nvPr/>
        </p:nvSpPr>
        <p:spPr bwMode="auto">
          <a:xfrm>
            <a:off x="3476666" y="2950032"/>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29" name="Rectangle 28">
            <a:extLst>
              <a:ext uri="{FF2B5EF4-FFF2-40B4-BE49-F238E27FC236}">
                <a16:creationId xmlns:a16="http://schemas.microsoft.com/office/drawing/2014/main" id="{6E5418E6-49CC-9845-8CAB-18820CCF5BDF}"/>
              </a:ext>
            </a:extLst>
          </p:cNvPr>
          <p:cNvSpPr/>
          <p:nvPr/>
        </p:nvSpPr>
        <p:spPr bwMode="auto">
          <a:xfrm>
            <a:off x="3478346" y="3122528"/>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30" name="Rectangle 29">
            <a:extLst>
              <a:ext uri="{FF2B5EF4-FFF2-40B4-BE49-F238E27FC236}">
                <a16:creationId xmlns:a16="http://schemas.microsoft.com/office/drawing/2014/main" id="{4EF5AC45-DDBD-004E-946D-8539ADD060F1}"/>
              </a:ext>
            </a:extLst>
          </p:cNvPr>
          <p:cNvSpPr/>
          <p:nvPr/>
        </p:nvSpPr>
        <p:spPr bwMode="auto">
          <a:xfrm>
            <a:off x="3478344" y="3303394"/>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31" name="Rectangle 30">
            <a:extLst>
              <a:ext uri="{FF2B5EF4-FFF2-40B4-BE49-F238E27FC236}">
                <a16:creationId xmlns:a16="http://schemas.microsoft.com/office/drawing/2014/main" id="{E8A0A04F-C935-D94B-A583-3293E30409E9}"/>
              </a:ext>
            </a:extLst>
          </p:cNvPr>
          <p:cNvSpPr/>
          <p:nvPr/>
        </p:nvSpPr>
        <p:spPr bwMode="auto">
          <a:xfrm>
            <a:off x="3480024" y="3475890"/>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32" name="Rectangle 31">
            <a:extLst>
              <a:ext uri="{FF2B5EF4-FFF2-40B4-BE49-F238E27FC236}">
                <a16:creationId xmlns:a16="http://schemas.microsoft.com/office/drawing/2014/main" id="{6070228D-B01F-4A40-A430-D4F113490E5F}"/>
              </a:ext>
            </a:extLst>
          </p:cNvPr>
          <p:cNvSpPr/>
          <p:nvPr/>
        </p:nvSpPr>
        <p:spPr bwMode="auto">
          <a:xfrm>
            <a:off x="3476666" y="3654864"/>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33" name="Rectangle 32">
            <a:extLst>
              <a:ext uri="{FF2B5EF4-FFF2-40B4-BE49-F238E27FC236}">
                <a16:creationId xmlns:a16="http://schemas.microsoft.com/office/drawing/2014/main" id="{45057814-A6AC-744C-A79D-F57DF47B7C3B}"/>
              </a:ext>
            </a:extLst>
          </p:cNvPr>
          <p:cNvSpPr/>
          <p:nvPr/>
        </p:nvSpPr>
        <p:spPr bwMode="auto">
          <a:xfrm>
            <a:off x="3478346" y="3827360"/>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34" name="Rectangle 33">
            <a:extLst>
              <a:ext uri="{FF2B5EF4-FFF2-40B4-BE49-F238E27FC236}">
                <a16:creationId xmlns:a16="http://schemas.microsoft.com/office/drawing/2014/main" id="{94433C4E-79B3-0D45-9F7B-195B3EE97546}"/>
              </a:ext>
            </a:extLst>
          </p:cNvPr>
          <p:cNvSpPr/>
          <p:nvPr/>
        </p:nvSpPr>
        <p:spPr bwMode="auto">
          <a:xfrm>
            <a:off x="3478344" y="4008226"/>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35" name="Rectangle 34">
            <a:extLst>
              <a:ext uri="{FF2B5EF4-FFF2-40B4-BE49-F238E27FC236}">
                <a16:creationId xmlns:a16="http://schemas.microsoft.com/office/drawing/2014/main" id="{7F99DD2E-343E-7541-B1B0-EDE0C1753DA6}"/>
              </a:ext>
            </a:extLst>
          </p:cNvPr>
          <p:cNvSpPr/>
          <p:nvPr/>
        </p:nvSpPr>
        <p:spPr bwMode="auto">
          <a:xfrm>
            <a:off x="3480024" y="4180722"/>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36" name="Rectangle 35">
            <a:extLst>
              <a:ext uri="{FF2B5EF4-FFF2-40B4-BE49-F238E27FC236}">
                <a16:creationId xmlns:a16="http://schemas.microsoft.com/office/drawing/2014/main" id="{CDC69AB6-0F43-3C4E-8868-9F2DD92532C8}"/>
              </a:ext>
            </a:extLst>
          </p:cNvPr>
          <p:cNvSpPr/>
          <p:nvPr/>
        </p:nvSpPr>
        <p:spPr bwMode="auto">
          <a:xfrm>
            <a:off x="3476666" y="4359696"/>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37" name="Rectangle 36">
            <a:extLst>
              <a:ext uri="{FF2B5EF4-FFF2-40B4-BE49-F238E27FC236}">
                <a16:creationId xmlns:a16="http://schemas.microsoft.com/office/drawing/2014/main" id="{9A21FB42-BABF-FF48-9C9A-CA897011559B}"/>
              </a:ext>
            </a:extLst>
          </p:cNvPr>
          <p:cNvSpPr/>
          <p:nvPr/>
        </p:nvSpPr>
        <p:spPr bwMode="auto">
          <a:xfrm>
            <a:off x="3478346" y="4532192"/>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38" name="Rectangle 37">
            <a:extLst>
              <a:ext uri="{FF2B5EF4-FFF2-40B4-BE49-F238E27FC236}">
                <a16:creationId xmlns:a16="http://schemas.microsoft.com/office/drawing/2014/main" id="{7533A11E-8FB9-B045-AF08-85FDF8055A3E}"/>
              </a:ext>
            </a:extLst>
          </p:cNvPr>
          <p:cNvSpPr/>
          <p:nvPr/>
        </p:nvSpPr>
        <p:spPr bwMode="auto">
          <a:xfrm>
            <a:off x="3478344" y="4713058"/>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39" name="Rectangle 38">
            <a:extLst>
              <a:ext uri="{FF2B5EF4-FFF2-40B4-BE49-F238E27FC236}">
                <a16:creationId xmlns:a16="http://schemas.microsoft.com/office/drawing/2014/main" id="{4B0270BA-9E77-1B41-BB0B-01526D21C027}"/>
              </a:ext>
            </a:extLst>
          </p:cNvPr>
          <p:cNvSpPr/>
          <p:nvPr/>
        </p:nvSpPr>
        <p:spPr bwMode="auto">
          <a:xfrm>
            <a:off x="3480024" y="4885554"/>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40" name="Right Arrow 39">
            <a:extLst>
              <a:ext uri="{FF2B5EF4-FFF2-40B4-BE49-F238E27FC236}">
                <a16:creationId xmlns:a16="http://schemas.microsoft.com/office/drawing/2014/main" id="{ACF19328-CA10-8440-9C6B-32D234B875C0}"/>
              </a:ext>
            </a:extLst>
          </p:cNvPr>
          <p:cNvSpPr/>
          <p:nvPr/>
        </p:nvSpPr>
        <p:spPr bwMode="auto">
          <a:xfrm>
            <a:off x="3943353" y="2434349"/>
            <a:ext cx="1501864" cy="1261770"/>
          </a:xfrm>
          <a:prstGeom prst="rightArrow">
            <a:avLst>
              <a:gd name="adj1" fmla="val 50000"/>
              <a:gd name="adj2" fmla="val 41498"/>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1"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Parallelize Serial Code Stream</a:t>
            </a:r>
          </a:p>
        </p:txBody>
      </p:sp>
      <p:sp>
        <p:nvSpPr>
          <p:cNvPr id="57" name="Rectangle 56">
            <a:extLst>
              <a:ext uri="{FF2B5EF4-FFF2-40B4-BE49-F238E27FC236}">
                <a16:creationId xmlns:a16="http://schemas.microsoft.com/office/drawing/2014/main" id="{021DD6D8-7D73-BE4D-897A-CD8348650831}"/>
              </a:ext>
            </a:extLst>
          </p:cNvPr>
          <p:cNvSpPr/>
          <p:nvPr/>
        </p:nvSpPr>
        <p:spPr bwMode="auto">
          <a:xfrm>
            <a:off x="5531732" y="2247969"/>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58" name="Rectangle 57">
            <a:extLst>
              <a:ext uri="{FF2B5EF4-FFF2-40B4-BE49-F238E27FC236}">
                <a16:creationId xmlns:a16="http://schemas.microsoft.com/office/drawing/2014/main" id="{53934E8D-0537-EA48-AD02-BA6E8C227554}"/>
              </a:ext>
            </a:extLst>
          </p:cNvPr>
          <p:cNvSpPr/>
          <p:nvPr/>
        </p:nvSpPr>
        <p:spPr bwMode="auto">
          <a:xfrm>
            <a:off x="5533412" y="2420465"/>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59" name="Rectangle 58">
            <a:extLst>
              <a:ext uri="{FF2B5EF4-FFF2-40B4-BE49-F238E27FC236}">
                <a16:creationId xmlns:a16="http://schemas.microsoft.com/office/drawing/2014/main" id="{BE39CC32-76AB-7141-AB06-A722A2582189}"/>
              </a:ext>
            </a:extLst>
          </p:cNvPr>
          <p:cNvSpPr/>
          <p:nvPr/>
        </p:nvSpPr>
        <p:spPr bwMode="auto">
          <a:xfrm>
            <a:off x="5533410" y="2601331"/>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60" name="Rectangle 59">
            <a:extLst>
              <a:ext uri="{FF2B5EF4-FFF2-40B4-BE49-F238E27FC236}">
                <a16:creationId xmlns:a16="http://schemas.microsoft.com/office/drawing/2014/main" id="{3D8BD1DC-A5B4-C140-9BAE-56002D957325}"/>
              </a:ext>
            </a:extLst>
          </p:cNvPr>
          <p:cNvSpPr/>
          <p:nvPr/>
        </p:nvSpPr>
        <p:spPr bwMode="auto">
          <a:xfrm>
            <a:off x="5535090" y="2773827"/>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61" name="Rectangle 60">
            <a:extLst>
              <a:ext uri="{FF2B5EF4-FFF2-40B4-BE49-F238E27FC236}">
                <a16:creationId xmlns:a16="http://schemas.microsoft.com/office/drawing/2014/main" id="{14632863-7B11-9145-A80F-4B017F23CBFF}"/>
              </a:ext>
            </a:extLst>
          </p:cNvPr>
          <p:cNvSpPr/>
          <p:nvPr/>
        </p:nvSpPr>
        <p:spPr bwMode="auto">
          <a:xfrm>
            <a:off x="5531732" y="2952801"/>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62" name="Rectangle 61">
            <a:extLst>
              <a:ext uri="{FF2B5EF4-FFF2-40B4-BE49-F238E27FC236}">
                <a16:creationId xmlns:a16="http://schemas.microsoft.com/office/drawing/2014/main" id="{FBBC5D59-F358-954B-9671-8BF3B8D5FE30}"/>
              </a:ext>
            </a:extLst>
          </p:cNvPr>
          <p:cNvSpPr/>
          <p:nvPr/>
        </p:nvSpPr>
        <p:spPr bwMode="auto">
          <a:xfrm>
            <a:off x="5533412" y="3125297"/>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63" name="Rectangle 62">
            <a:extLst>
              <a:ext uri="{FF2B5EF4-FFF2-40B4-BE49-F238E27FC236}">
                <a16:creationId xmlns:a16="http://schemas.microsoft.com/office/drawing/2014/main" id="{27B23EB2-E623-164F-A913-213F8D9FEDEE}"/>
              </a:ext>
            </a:extLst>
          </p:cNvPr>
          <p:cNvSpPr/>
          <p:nvPr/>
        </p:nvSpPr>
        <p:spPr bwMode="auto">
          <a:xfrm>
            <a:off x="5533410" y="3306163"/>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64" name="Rectangle 63">
            <a:extLst>
              <a:ext uri="{FF2B5EF4-FFF2-40B4-BE49-F238E27FC236}">
                <a16:creationId xmlns:a16="http://schemas.microsoft.com/office/drawing/2014/main" id="{75EC1902-E0AF-C441-8D2C-83C40FA63A64}"/>
              </a:ext>
            </a:extLst>
          </p:cNvPr>
          <p:cNvSpPr/>
          <p:nvPr/>
        </p:nvSpPr>
        <p:spPr bwMode="auto">
          <a:xfrm>
            <a:off x="5535090" y="3478659"/>
            <a:ext cx="251209" cy="122254"/>
          </a:xfrm>
          <a:prstGeom prst="rect">
            <a:avLst/>
          </a:prstGeom>
          <a:solidFill>
            <a:srgbClr val="FF2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pitchFamily="-65" charset="0"/>
              <a:ea typeface="ＭＳ Ｐゴシック" pitchFamily="-65" charset="-128"/>
              <a:cs typeface="ＭＳ Ｐゴシック" pitchFamily="-65" charset="-128"/>
            </a:endParaRPr>
          </a:p>
        </p:txBody>
      </p:sp>
      <p:sp>
        <p:nvSpPr>
          <p:cNvPr id="65" name="Rectangle 64">
            <a:extLst>
              <a:ext uri="{FF2B5EF4-FFF2-40B4-BE49-F238E27FC236}">
                <a16:creationId xmlns:a16="http://schemas.microsoft.com/office/drawing/2014/main" id="{CCBD8E5D-ACF2-3A40-86B5-4B39E9E5215B}"/>
              </a:ext>
            </a:extLst>
          </p:cNvPr>
          <p:cNvSpPr/>
          <p:nvPr/>
        </p:nvSpPr>
        <p:spPr bwMode="auto">
          <a:xfrm>
            <a:off x="5900932" y="2245200"/>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FFFF00"/>
              </a:solidFill>
              <a:effectLst/>
              <a:latin typeface="Arial" pitchFamily="-65" charset="0"/>
              <a:ea typeface="ＭＳ Ｐゴシック" pitchFamily="-65" charset="-128"/>
              <a:cs typeface="ＭＳ Ｐゴシック" pitchFamily="-65" charset="-128"/>
            </a:endParaRPr>
          </a:p>
        </p:txBody>
      </p:sp>
      <p:sp>
        <p:nvSpPr>
          <p:cNvPr id="66" name="Rectangle 65">
            <a:extLst>
              <a:ext uri="{FF2B5EF4-FFF2-40B4-BE49-F238E27FC236}">
                <a16:creationId xmlns:a16="http://schemas.microsoft.com/office/drawing/2014/main" id="{C1699288-B3F8-F04D-B3B9-821464042E34}"/>
              </a:ext>
            </a:extLst>
          </p:cNvPr>
          <p:cNvSpPr/>
          <p:nvPr/>
        </p:nvSpPr>
        <p:spPr bwMode="auto">
          <a:xfrm>
            <a:off x="5902612" y="2417696"/>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FFFF00"/>
              </a:solidFill>
              <a:effectLst/>
              <a:latin typeface="Arial" pitchFamily="-65" charset="0"/>
              <a:ea typeface="ＭＳ Ｐゴシック" pitchFamily="-65" charset="-128"/>
              <a:cs typeface="ＭＳ Ｐゴシック" pitchFamily="-65" charset="-128"/>
            </a:endParaRPr>
          </a:p>
        </p:txBody>
      </p:sp>
      <p:sp>
        <p:nvSpPr>
          <p:cNvPr id="67" name="Rectangle 66">
            <a:extLst>
              <a:ext uri="{FF2B5EF4-FFF2-40B4-BE49-F238E27FC236}">
                <a16:creationId xmlns:a16="http://schemas.microsoft.com/office/drawing/2014/main" id="{15ADF8F7-07AF-A34C-8991-C99A43728AEA}"/>
              </a:ext>
            </a:extLst>
          </p:cNvPr>
          <p:cNvSpPr/>
          <p:nvPr/>
        </p:nvSpPr>
        <p:spPr bwMode="auto">
          <a:xfrm>
            <a:off x="5902610" y="2598562"/>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FFFF00"/>
              </a:solidFill>
              <a:effectLst/>
              <a:latin typeface="Arial" pitchFamily="-65" charset="0"/>
              <a:ea typeface="ＭＳ Ｐゴシック" pitchFamily="-65" charset="-128"/>
              <a:cs typeface="ＭＳ Ｐゴシック" pitchFamily="-65" charset="-128"/>
            </a:endParaRPr>
          </a:p>
        </p:txBody>
      </p:sp>
      <p:sp>
        <p:nvSpPr>
          <p:cNvPr id="68" name="Rectangle 67">
            <a:extLst>
              <a:ext uri="{FF2B5EF4-FFF2-40B4-BE49-F238E27FC236}">
                <a16:creationId xmlns:a16="http://schemas.microsoft.com/office/drawing/2014/main" id="{1E3BE52B-AC47-3747-8615-8E93DA3706B0}"/>
              </a:ext>
            </a:extLst>
          </p:cNvPr>
          <p:cNvSpPr/>
          <p:nvPr/>
        </p:nvSpPr>
        <p:spPr bwMode="auto">
          <a:xfrm>
            <a:off x="5904290" y="2771058"/>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FFFF00"/>
              </a:solidFill>
              <a:effectLst/>
              <a:latin typeface="Arial" pitchFamily="-65" charset="0"/>
              <a:ea typeface="ＭＳ Ｐゴシック" pitchFamily="-65" charset="-128"/>
              <a:cs typeface="ＭＳ Ｐゴシック" pitchFamily="-65" charset="-128"/>
            </a:endParaRPr>
          </a:p>
        </p:txBody>
      </p:sp>
      <p:sp>
        <p:nvSpPr>
          <p:cNvPr id="69" name="Rectangle 68">
            <a:extLst>
              <a:ext uri="{FF2B5EF4-FFF2-40B4-BE49-F238E27FC236}">
                <a16:creationId xmlns:a16="http://schemas.microsoft.com/office/drawing/2014/main" id="{CFB18AC4-E82C-3642-873B-1E53E5B87B09}"/>
              </a:ext>
            </a:extLst>
          </p:cNvPr>
          <p:cNvSpPr/>
          <p:nvPr/>
        </p:nvSpPr>
        <p:spPr bwMode="auto">
          <a:xfrm>
            <a:off x="5900932" y="2950032"/>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FFFF00"/>
              </a:solidFill>
              <a:effectLst/>
              <a:latin typeface="Arial" pitchFamily="-65" charset="0"/>
              <a:ea typeface="ＭＳ Ｐゴシック" pitchFamily="-65" charset="-128"/>
              <a:cs typeface="ＭＳ Ｐゴシック" pitchFamily="-65" charset="-128"/>
            </a:endParaRPr>
          </a:p>
        </p:txBody>
      </p:sp>
      <p:sp>
        <p:nvSpPr>
          <p:cNvPr id="70" name="Rectangle 69">
            <a:extLst>
              <a:ext uri="{FF2B5EF4-FFF2-40B4-BE49-F238E27FC236}">
                <a16:creationId xmlns:a16="http://schemas.microsoft.com/office/drawing/2014/main" id="{D192425E-2E72-3146-B03F-FEFB4B553B54}"/>
              </a:ext>
            </a:extLst>
          </p:cNvPr>
          <p:cNvSpPr/>
          <p:nvPr/>
        </p:nvSpPr>
        <p:spPr bwMode="auto">
          <a:xfrm>
            <a:off x="5902612" y="3122528"/>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FFFF00"/>
              </a:solidFill>
              <a:effectLst/>
              <a:latin typeface="Arial" pitchFamily="-65" charset="0"/>
              <a:ea typeface="ＭＳ Ｐゴシック" pitchFamily="-65" charset="-128"/>
              <a:cs typeface="ＭＳ Ｐゴシック" pitchFamily="-65" charset="-128"/>
            </a:endParaRPr>
          </a:p>
        </p:txBody>
      </p:sp>
      <p:sp>
        <p:nvSpPr>
          <p:cNvPr id="71" name="Rectangle 70">
            <a:extLst>
              <a:ext uri="{FF2B5EF4-FFF2-40B4-BE49-F238E27FC236}">
                <a16:creationId xmlns:a16="http://schemas.microsoft.com/office/drawing/2014/main" id="{15B523D7-B155-4442-A182-CAF75F8AF2B5}"/>
              </a:ext>
            </a:extLst>
          </p:cNvPr>
          <p:cNvSpPr/>
          <p:nvPr/>
        </p:nvSpPr>
        <p:spPr bwMode="auto">
          <a:xfrm>
            <a:off x="5902610" y="3303394"/>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FFFF00"/>
              </a:solidFill>
              <a:effectLst/>
              <a:latin typeface="Arial" pitchFamily="-65" charset="0"/>
              <a:ea typeface="ＭＳ Ｐゴシック" pitchFamily="-65" charset="-128"/>
              <a:cs typeface="ＭＳ Ｐゴシック" pitchFamily="-65" charset="-128"/>
            </a:endParaRPr>
          </a:p>
        </p:txBody>
      </p:sp>
      <p:sp>
        <p:nvSpPr>
          <p:cNvPr id="72" name="Rectangle 71">
            <a:extLst>
              <a:ext uri="{FF2B5EF4-FFF2-40B4-BE49-F238E27FC236}">
                <a16:creationId xmlns:a16="http://schemas.microsoft.com/office/drawing/2014/main" id="{704F9DEB-433E-9843-9A41-8DA9AD2A7D58}"/>
              </a:ext>
            </a:extLst>
          </p:cNvPr>
          <p:cNvSpPr/>
          <p:nvPr/>
        </p:nvSpPr>
        <p:spPr bwMode="auto">
          <a:xfrm>
            <a:off x="5904290" y="3475890"/>
            <a:ext cx="251209" cy="122254"/>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FFFF00"/>
              </a:solidFill>
              <a:effectLst/>
              <a:latin typeface="Arial" pitchFamily="-65" charset="0"/>
              <a:ea typeface="ＭＳ Ｐゴシック" pitchFamily="-65" charset="-128"/>
              <a:cs typeface="ＭＳ Ｐゴシック" pitchFamily="-65" charset="-128"/>
            </a:endParaRPr>
          </a:p>
        </p:txBody>
      </p:sp>
      <p:sp>
        <p:nvSpPr>
          <p:cNvPr id="73" name="Rounded Rectangle 72">
            <a:extLst>
              <a:ext uri="{FF2B5EF4-FFF2-40B4-BE49-F238E27FC236}">
                <a16:creationId xmlns:a16="http://schemas.microsoft.com/office/drawing/2014/main" id="{06273871-5757-CC40-B8BF-8D23F35970A9}"/>
              </a:ext>
            </a:extLst>
          </p:cNvPr>
          <p:cNvSpPr/>
          <p:nvPr/>
        </p:nvSpPr>
        <p:spPr bwMode="auto">
          <a:xfrm>
            <a:off x="5248488" y="1483200"/>
            <a:ext cx="1172631" cy="512466"/>
          </a:xfrm>
          <a:prstGeom prst="roundRect">
            <a:avLst/>
          </a:prstGeom>
          <a:solidFill>
            <a:schemeClr val="accent1"/>
          </a:solidFill>
          <a:ln w="9525" cap="flat" cmpd="sng" algn="ctr">
            <a:solidFill>
              <a:schemeClr val="tx1"/>
            </a:solidFill>
            <a:prstDash val="solid"/>
            <a:round/>
            <a:headEnd type="none" w="med" len="med"/>
            <a:tailEnd type="none" w="med" len="med"/>
          </a:ln>
          <a:effectLst>
            <a:outerShdw blurRad="50800" dist="50800" dir="5400000" algn="ctr" rotWithShape="0">
              <a:schemeClr val="bg1">
                <a:lumMod val="5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Parallel Code Streams</a:t>
            </a:r>
          </a:p>
        </p:txBody>
      </p:sp>
      <p:cxnSp>
        <p:nvCxnSpPr>
          <p:cNvPr id="6" name="Straight Arrow Connector 5">
            <a:extLst>
              <a:ext uri="{FF2B5EF4-FFF2-40B4-BE49-F238E27FC236}">
                <a16:creationId xmlns:a16="http://schemas.microsoft.com/office/drawing/2014/main" id="{98092ACA-6ED4-854F-914F-733E5C31DFCE}"/>
              </a:ext>
            </a:extLst>
          </p:cNvPr>
          <p:cNvCxnSpPr/>
          <p:nvPr/>
        </p:nvCxnSpPr>
        <p:spPr bwMode="auto">
          <a:xfrm>
            <a:off x="980440" y="2245200"/>
            <a:ext cx="0" cy="27626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26F61D64-87A7-9740-8990-E75C181AE789}"/>
              </a:ext>
            </a:extLst>
          </p:cNvPr>
          <p:cNvSpPr txBox="1"/>
          <p:nvPr/>
        </p:nvSpPr>
        <p:spPr>
          <a:xfrm rot="16200000">
            <a:off x="478665" y="3324569"/>
            <a:ext cx="572593" cy="338554"/>
          </a:xfrm>
          <a:prstGeom prst="rect">
            <a:avLst/>
          </a:prstGeom>
          <a:noFill/>
        </p:spPr>
        <p:txBody>
          <a:bodyPr wrap="none" rtlCol="0">
            <a:spAutoFit/>
          </a:bodyPr>
          <a:lstStyle/>
          <a:p>
            <a:r>
              <a:rPr lang="en-US" sz="1600" dirty="0"/>
              <a:t>time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7A44B6EB-0B72-AE40-A056-052B1360A5DE}"/>
              </a:ext>
            </a:extLst>
          </p:cNvPr>
          <p:cNvSpPr>
            <a:spLocks noGrp="1" noChangeArrowheads="1"/>
          </p:cNvSpPr>
          <p:nvPr>
            <p:ph type="title"/>
          </p:nvPr>
        </p:nvSpPr>
        <p:spPr/>
        <p:txBody>
          <a:bodyPr/>
          <a:lstStyle/>
          <a:p>
            <a:r>
              <a:rPr lang="en-US" altLang="en-US"/>
              <a:t>Recall:  Defining Computer Architecture</a:t>
            </a:r>
            <a:endParaRPr lang="en-AU" altLang="en-US"/>
          </a:p>
        </p:txBody>
      </p:sp>
      <p:sp>
        <p:nvSpPr>
          <p:cNvPr id="87042" name="Rectangle 3">
            <a:extLst>
              <a:ext uri="{FF2B5EF4-FFF2-40B4-BE49-F238E27FC236}">
                <a16:creationId xmlns:a16="http://schemas.microsoft.com/office/drawing/2014/main" id="{3D18B9D1-C3AC-D241-852D-D4A8D7EF0243}"/>
              </a:ext>
            </a:extLst>
          </p:cNvPr>
          <p:cNvSpPr>
            <a:spLocks noGrp="1" noChangeArrowheads="1"/>
          </p:cNvSpPr>
          <p:nvPr>
            <p:ph type="body" idx="1"/>
          </p:nvPr>
        </p:nvSpPr>
        <p:spPr/>
        <p:txBody>
          <a:bodyPr/>
          <a:lstStyle/>
          <a:p>
            <a:r>
              <a:rPr lang="ja-JP" altLang="en-US"/>
              <a:t>“</a:t>
            </a:r>
            <a:r>
              <a:rPr lang="en-US" altLang="ja-JP"/>
              <a:t>Old</a:t>
            </a:r>
            <a:r>
              <a:rPr lang="ja-JP" altLang="en-US"/>
              <a:t>”</a:t>
            </a:r>
            <a:r>
              <a:rPr lang="en-US" altLang="ja-JP"/>
              <a:t> View of Computer Architecture:</a:t>
            </a:r>
          </a:p>
          <a:p>
            <a:pPr lvl="1"/>
            <a:r>
              <a:rPr lang="en-US" altLang="en-US"/>
              <a:t>Instruction set architecture (ISA) design</a:t>
            </a:r>
          </a:p>
          <a:p>
            <a:pPr lvl="1"/>
            <a:r>
              <a:rPr lang="en-US" altLang="en-US"/>
              <a:t>Decisions regarding</a:t>
            </a:r>
          </a:p>
          <a:p>
            <a:pPr lvl="2"/>
            <a:r>
              <a:rPr lang="en-US" altLang="en-US"/>
              <a:t>registers, memory addressing, addressing modes, instruction operands, available operations, control flow instructions, instruction encoding</a:t>
            </a:r>
          </a:p>
          <a:p>
            <a:pPr lvl="2"/>
            <a:endParaRPr lang="en-US" altLang="en-US"/>
          </a:p>
          <a:p>
            <a:r>
              <a:rPr lang="ja-JP" altLang="en-US"/>
              <a:t>“</a:t>
            </a:r>
            <a:r>
              <a:rPr lang="en-US" altLang="ja-JP"/>
              <a:t>Real</a:t>
            </a:r>
            <a:r>
              <a:rPr lang="ja-JP" altLang="en-US"/>
              <a:t>”</a:t>
            </a:r>
            <a:r>
              <a:rPr lang="en-US" altLang="ja-JP"/>
              <a:t> Computer Architecture</a:t>
            </a:r>
          </a:p>
          <a:p>
            <a:pPr lvl="1"/>
            <a:r>
              <a:rPr lang="en-US" altLang="en-US"/>
              <a:t>Specific requirements of the target machine</a:t>
            </a:r>
          </a:p>
          <a:p>
            <a:pPr lvl="1"/>
            <a:r>
              <a:rPr lang="en-US" altLang="en-US" i="1">
                <a:solidFill>
                  <a:srgbClr val="FF0000"/>
                </a:solidFill>
              </a:rPr>
              <a:t>Design to maximize performance within constraints: cost, power, and availability</a:t>
            </a:r>
          </a:p>
          <a:p>
            <a:pPr lvl="1"/>
            <a:r>
              <a:rPr lang="en-US" altLang="en-US"/>
              <a:t>Includes ISA, microarchitecture, hardware</a:t>
            </a:r>
          </a:p>
        </p:txBody>
      </p:sp>
      <p:sp>
        <p:nvSpPr>
          <p:cNvPr id="87043" name="Text Box 5">
            <a:extLst>
              <a:ext uri="{FF2B5EF4-FFF2-40B4-BE49-F238E27FC236}">
                <a16:creationId xmlns:a16="http://schemas.microsoft.com/office/drawing/2014/main" id="{F9F8B379-AE21-F742-86D2-9E27F467BDB5}"/>
              </a:ext>
            </a:extLst>
          </p:cNvPr>
          <p:cNvSpPr txBox="1">
            <a:spLocks noChangeArrowheads="1"/>
          </p:cNvSpPr>
          <p:nvPr/>
        </p:nvSpPr>
        <p:spPr bwMode="auto">
          <a:xfrm rot="5400000">
            <a:off x="7265194" y="1512094"/>
            <a:ext cx="3390900"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Defining Computer Architecture</a:t>
            </a:r>
          </a:p>
        </p:txBody>
      </p:sp>
      <p:sp>
        <p:nvSpPr>
          <p:cNvPr id="87044" name="Rounded Rectangular Callout 4">
            <a:extLst>
              <a:ext uri="{FF2B5EF4-FFF2-40B4-BE49-F238E27FC236}">
                <a16:creationId xmlns:a16="http://schemas.microsoft.com/office/drawing/2014/main" id="{6751441B-6F0B-1C4F-BBBF-45B68EEDEF17}"/>
              </a:ext>
            </a:extLst>
          </p:cNvPr>
          <p:cNvSpPr>
            <a:spLocks noChangeArrowheads="1"/>
          </p:cNvSpPr>
          <p:nvPr/>
        </p:nvSpPr>
        <p:spPr bwMode="auto">
          <a:xfrm>
            <a:off x="6515100" y="5275580"/>
            <a:ext cx="2260600" cy="1054100"/>
          </a:xfrm>
          <a:prstGeom prst="wedgeRoundRectCallout">
            <a:avLst>
              <a:gd name="adj1" fmla="val -69713"/>
              <a:gd name="adj2" fmla="val -37824"/>
              <a:gd name="adj3" fmla="val 16667"/>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latin typeface="Candara" panose="020E0502030303020204" pitchFamily="34" charset="0"/>
              </a:rPr>
              <a:t>What about models for cost, power, and availability?</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44B240AE-FB28-E14B-8CDE-3471711845A5}"/>
              </a:ext>
            </a:extLst>
          </p:cNvPr>
          <p:cNvSpPr>
            <a:spLocks noGrp="1" noChangeArrowheads="1"/>
          </p:cNvSpPr>
          <p:nvPr>
            <p:ph type="title"/>
          </p:nvPr>
        </p:nvSpPr>
        <p:spPr/>
        <p:txBody>
          <a:bodyPr/>
          <a:lstStyle/>
          <a:p>
            <a:r>
              <a:rPr lang="en-US" altLang="en-US"/>
              <a:t>Classes of Computers</a:t>
            </a:r>
            <a:endParaRPr lang="en-AU" altLang="en-US"/>
          </a:p>
        </p:txBody>
      </p:sp>
      <p:sp>
        <p:nvSpPr>
          <p:cNvPr id="89090" name="Rectangle 3">
            <a:extLst>
              <a:ext uri="{FF2B5EF4-FFF2-40B4-BE49-F238E27FC236}">
                <a16:creationId xmlns:a16="http://schemas.microsoft.com/office/drawing/2014/main" id="{B22F5372-22DB-9245-B1F9-4923A35EAF99}"/>
              </a:ext>
            </a:extLst>
          </p:cNvPr>
          <p:cNvSpPr>
            <a:spLocks noGrp="1" noChangeArrowheads="1"/>
          </p:cNvSpPr>
          <p:nvPr>
            <p:ph idx="1"/>
          </p:nvPr>
        </p:nvSpPr>
        <p:spPr/>
        <p:txBody>
          <a:bodyPr/>
          <a:lstStyle/>
          <a:p>
            <a:r>
              <a:rPr lang="en-US" altLang="en-US" dirty="0"/>
              <a:t>Personal Mobile Device (PMD)</a:t>
            </a:r>
          </a:p>
          <a:p>
            <a:pPr lvl="1"/>
            <a:r>
              <a:rPr lang="en-US" altLang="en-US" dirty="0"/>
              <a:t>Examples:  Smartphones &amp; tablet computers</a:t>
            </a:r>
          </a:p>
          <a:p>
            <a:pPr lvl="1"/>
            <a:r>
              <a:rPr lang="en-US" altLang="en-US" dirty="0"/>
              <a:t>Emphasis:  Energy efficiency and real-time performance</a:t>
            </a:r>
          </a:p>
          <a:p>
            <a:r>
              <a:rPr lang="en-US" altLang="en-US" dirty="0"/>
              <a:t>Desktop Computing</a:t>
            </a:r>
          </a:p>
          <a:p>
            <a:pPr lvl="1"/>
            <a:r>
              <a:rPr lang="en-US" altLang="en-US" dirty="0"/>
              <a:t>Emphasis:  Price-performance ratio</a:t>
            </a:r>
          </a:p>
          <a:p>
            <a:r>
              <a:rPr lang="en-US" altLang="en-US" dirty="0"/>
              <a:t>Servers</a:t>
            </a:r>
          </a:p>
          <a:p>
            <a:pPr lvl="1"/>
            <a:r>
              <a:rPr lang="en-US" altLang="en-US" dirty="0"/>
              <a:t>Emphasis:  Availability, scalability, throughput</a:t>
            </a:r>
          </a:p>
          <a:p>
            <a:r>
              <a:rPr lang="en-US" altLang="en-US" dirty="0"/>
              <a:t>Clusters / Warehouse-Scale Computers</a:t>
            </a:r>
          </a:p>
          <a:p>
            <a:pPr lvl="1"/>
            <a:r>
              <a:rPr lang="en-US" altLang="en-US" dirty="0"/>
              <a:t>Used for </a:t>
            </a:r>
            <a:r>
              <a:rPr lang="ja-JP" altLang="en-US"/>
              <a:t>“</a:t>
            </a:r>
            <a:r>
              <a:rPr lang="en-US" altLang="ja-JP" dirty="0"/>
              <a:t>Software as a Service (SaaS)</a:t>
            </a:r>
            <a:r>
              <a:rPr lang="ja-JP" altLang="en-US"/>
              <a:t>”</a:t>
            </a:r>
            <a:endParaRPr lang="en-US" altLang="ja-JP" dirty="0"/>
          </a:p>
          <a:p>
            <a:pPr lvl="1"/>
            <a:r>
              <a:rPr lang="en-US" altLang="en-US" dirty="0"/>
              <a:t>Emphasis:  Availability and price-performance</a:t>
            </a:r>
          </a:p>
          <a:p>
            <a:pPr lvl="1"/>
            <a:r>
              <a:rPr lang="en-US" altLang="en-US" dirty="0"/>
              <a:t>Sub-class:  Supercomputers </a:t>
            </a:r>
          </a:p>
          <a:p>
            <a:pPr lvl="2"/>
            <a:r>
              <a:rPr lang="en-US" altLang="en-US" dirty="0"/>
              <a:t>Emphasis:  Floating-point performance and fast internal networks</a:t>
            </a:r>
          </a:p>
        </p:txBody>
      </p:sp>
      <p:sp>
        <p:nvSpPr>
          <p:cNvPr id="89091" name="Text Box 5">
            <a:extLst>
              <a:ext uri="{FF2B5EF4-FFF2-40B4-BE49-F238E27FC236}">
                <a16:creationId xmlns:a16="http://schemas.microsoft.com/office/drawing/2014/main" id="{38F53FEB-1A30-C149-9101-E21E3ECD005E}"/>
              </a:ext>
            </a:extLst>
          </p:cNvPr>
          <p:cNvSpPr txBox="1">
            <a:spLocks noChangeArrowheads="1"/>
          </p:cNvSpPr>
          <p:nvPr/>
        </p:nvSpPr>
        <p:spPr bwMode="auto">
          <a:xfrm rot="5400000">
            <a:off x="7827160" y="943580"/>
            <a:ext cx="2266967" cy="36933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dirty="0">
                <a:solidFill>
                  <a:srgbClr val="0066FF"/>
                </a:solidFill>
                <a:latin typeface="Candara" panose="020E0502030303020204" pitchFamily="34" charset="0"/>
              </a:rPr>
              <a:t>Classes of Computers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05160E98-8313-BE44-A3CC-F885DCA7772B}"/>
              </a:ext>
            </a:extLst>
          </p:cNvPr>
          <p:cNvSpPr>
            <a:spLocks noGrp="1" noChangeArrowheads="1"/>
          </p:cNvSpPr>
          <p:nvPr>
            <p:ph type="title"/>
          </p:nvPr>
        </p:nvSpPr>
        <p:spPr/>
        <p:txBody>
          <a:bodyPr/>
          <a:lstStyle/>
          <a:p>
            <a:r>
              <a:rPr lang="en-US" altLang="en-US"/>
              <a:t>Flynn’</a:t>
            </a:r>
            <a:r>
              <a:rPr lang="en-US" altLang="ja-JP"/>
              <a:t>s Taxonomy (1966)</a:t>
            </a:r>
            <a:endParaRPr lang="en-AU" altLang="en-US"/>
          </a:p>
        </p:txBody>
      </p:sp>
      <p:sp>
        <p:nvSpPr>
          <p:cNvPr id="91138" name="Rectangle 3">
            <a:extLst>
              <a:ext uri="{FF2B5EF4-FFF2-40B4-BE49-F238E27FC236}">
                <a16:creationId xmlns:a16="http://schemas.microsoft.com/office/drawing/2014/main" id="{7BE7B6B6-0945-274A-BB76-C684E92793BD}"/>
              </a:ext>
            </a:extLst>
          </p:cNvPr>
          <p:cNvSpPr>
            <a:spLocks noGrp="1" noChangeArrowheads="1"/>
          </p:cNvSpPr>
          <p:nvPr>
            <p:ph idx="1"/>
          </p:nvPr>
        </p:nvSpPr>
        <p:spPr>
          <a:xfrm>
            <a:off x="685800" y="1229360"/>
            <a:ext cx="8216900" cy="5095240"/>
          </a:xfrm>
        </p:spPr>
        <p:txBody>
          <a:bodyPr/>
          <a:lstStyle/>
          <a:p>
            <a:pPr>
              <a:buFontTx/>
              <a:buNone/>
            </a:pPr>
            <a:r>
              <a:rPr lang="en-US" altLang="en-US" i="1" dirty="0"/>
              <a:t>Classification of Computer Architectures</a:t>
            </a:r>
          </a:p>
          <a:p>
            <a:r>
              <a:rPr lang="en-US" altLang="en-US" dirty="0"/>
              <a:t>Single instruction stream, single data stream (SISD)</a:t>
            </a:r>
          </a:p>
          <a:p>
            <a:r>
              <a:rPr lang="en-US" altLang="en-US" dirty="0"/>
              <a:t>Single instruction stream, multiple data streams (SIMD)</a:t>
            </a:r>
          </a:p>
          <a:p>
            <a:pPr lvl="1"/>
            <a:r>
              <a:rPr lang="en-US" altLang="en-US" dirty="0"/>
              <a:t>Vector architectures</a:t>
            </a:r>
          </a:p>
          <a:p>
            <a:pPr lvl="1"/>
            <a:r>
              <a:rPr lang="en-US" altLang="en-US" dirty="0"/>
              <a:t>Multimedia extensions</a:t>
            </a:r>
          </a:p>
          <a:p>
            <a:pPr lvl="1"/>
            <a:r>
              <a:rPr lang="en-US" altLang="en-US" dirty="0"/>
              <a:t>Graphics processor units</a:t>
            </a:r>
          </a:p>
          <a:p>
            <a:r>
              <a:rPr lang="en-US" altLang="en-US" dirty="0"/>
              <a:t>Multiple instruction streams, single data stream (MISD)</a:t>
            </a:r>
          </a:p>
          <a:p>
            <a:pPr lvl="1"/>
            <a:r>
              <a:rPr lang="en-US" altLang="en-US" dirty="0"/>
              <a:t>No commercial implementation</a:t>
            </a:r>
          </a:p>
          <a:p>
            <a:r>
              <a:rPr lang="en-US" altLang="en-US" dirty="0"/>
              <a:t>Multiple instruction streams, multiple data streams (MIMD)</a:t>
            </a:r>
          </a:p>
          <a:p>
            <a:pPr lvl="1"/>
            <a:r>
              <a:rPr lang="en-US" altLang="en-US" dirty="0"/>
              <a:t>Tightly-coupled MIMD</a:t>
            </a:r>
          </a:p>
          <a:p>
            <a:pPr lvl="1"/>
            <a:r>
              <a:rPr lang="en-US" altLang="en-US" dirty="0"/>
              <a:t>Loosely-coupled MIMD</a:t>
            </a:r>
          </a:p>
        </p:txBody>
      </p:sp>
      <p:sp>
        <p:nvSpPr>
          <p:cNvPr id="91139" name="Text Box 5">
            <a:extLst>
              <a:ext uri="{FF2B5EF4-FFF2-40B4-BE49-F238E27FC236}">
                <a16:creationId xmlns:a16="http://schemas.microsoft.com/office/drawing/2014/main" id="{949DAAAE-BCC4-B442-8A12-9BF901A041A3}"/>
              </a:ext>
            </a:extLst>
          </p:cNvPr>
          <p:cNvSpPr txBox="1">
            <a:spLocks noChangeArrowheads="1"/>
          </p:cNvSpPr>
          <p:nvPr/>
        </p:nvSpPr>
        <p:spPr bwMode="auto">
          <a:xfrm rot="5400000">
            <a:off x="7827160" y="943580"/>
            <a:ext cx="2266967" cy="36933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Classes of Computers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a:extLst>
              <a:ext uri="{FF2B5EF4-FFF2-40B4-BE49-F238E27FC236}">
                <a16:creationId xmlns:a16="http://schemas.microsoft.com/office/drawing/2014/main" id="{80257F98-B2B5-FD49-93C8-E3CCAC486907}"/>
              </a:ext>
            </a:extLst>
          </p:cNvPr>
          <p:cNvSpPr>
            <a:spLocks noGrp="1"/>
          </p:cNvSpPr>
          <p:nvPr>
            <p:ph type="title"/>
          </p:nvPr>
        </p:nvSpPr>
        <p:spPr/>
        <p:txBody>
          <a:bodyPr/>
          <a:lstStyle/>
          <a:p>
            <a:pPr eaLnBrk="1" hangingPunct="1"/>
            <a:r>
              <a:rPr lang="en-US" altLang="en-US"/>
              <a:t>Additional Reading Assignments</a:t>
            </a:r>
          </a:p>
        </p:txBody>
      </p:sp>
      <p:sp>
        <p:nvSpPr>
          <p:cNvPr id="93186" name="Content Placeholder 2">
            <a:extLst>
              <a:ext uri="{FF2B5EF4-FFF2-40B4-BE49-F238E27FC236}">
                <a16:creationId xmlns:a16="http://schemas.microsoft.com/office/drawing/2014/main" id="{96C0A7C3-596A-0646-B663-0C35B84CE1E8}"/>
              </a:ext>
            </a:extLst>
          </p:cNvPr>
          <p:cNvSpPr>
            <a:spLocks noGrp="1"/>
          </p:cNvSpPr>
          <p:nvPr>
            <p:ph idx="1"/>
          </p:nvPr>
        </p:nvSpPr>
        <p:spPr/>
        <p:txBody>
          <a:bodyPr/>
          <a:lstStyle/>
          <a:p>
            <a:pPr eaLnBrk="1" hangingPunct="1"/>
            <a:r>
              <a:rPr lang="en-US" altLang="en-US" dirty="0"/>
              <a:t>Brian Hayes, </a:t>
            </a:r>
            <a:r>
              <a:rPr lang="ja-JP" altLang="en-US"/>
              <a:t>“</a:t>
            </a:r>
            <a:r>
              <a:rPr lang="en-US" altLang="ja-JP" dirty="0"/>
              <a:t>Computing in a Parallel Universe,</a:t>
            </a:r>
            <a:r>
              <a:rPr lang="ja-JP" altLang="en-US"/>
              <a:t>”</a:t>
            </a:r>
            <a:r>
              <a:rPr lang="en-US" altLang="ja-JP" dirty="0"/>
              <a:t> </a:t>
            </a:r>
            <a:r>
              <a:rPr lang="en-US" altLang="ja-JP" i="1" dirty="0"/>
              <a:t>American Scientist</a:t>
            </a:r>
            <a:r>
              <a:rPr lang="en-US" altLang="ja-JP" dirty="0"/>
              <a:t>, November-December </a:t>
            </a:r>
            <a:r>
              <a:rPr lang="en-US" altLang="ja-JP"/>
              <a:t>2007. </a:t>
            </a:r>
            <a:r>
              <a:rPr lang="en-US" dirty="0">
                <a:hlinkClick r:id="rId3"/>
              </a:rPr>
              <a:t>https://www.americanscientist.org/article/computing-in-a-parallel-universe</a:t>
            </a:r>
            <a:endParaRPr lang="en-US" altLang="ja-JP" dirty="0"/>
          </a:p>
          <a:p>
            <a:pPr eaLnBrk="1" hangingPunct="1"/>
            <a:r>
              <a:rPr lang="en-US" altLang="en-US" dirty="0"/>
              <a:t>Herb Sutter, </a:t>
            </a:r>
            <a:r>
              <a:rPr lang="ja-JP" altLang="en-US"/>
              <a:t>“</a:t>
            </a:r>
            <a:r>
              <a:rPr lang="en-US" altLang="ja-JP" dirty="0"/>
              <a:t>The Free Lunch Is Over: A Fundamental Turn Toward Concurrency in Software,</a:t>
            </a:r>
            <a:r>
              <a:rPr lang="ja-JP" altLang="en-US"/>
              <a:t>”</a:t>
            </a:r>
            <a:r>
              <a:rPr lang="en-US" altLang="ja-JP" dirty="0"/>
              <a:t> </a:t>
            </a:r>
            <a:r>
              <a:rPr lang="en-US" altLang="ja-JP" i="1" dirty="0"/>
              <a:t>Dr. Dobb's Journal</a:t>
            </a:r>
            <a:r>
              <a:rPr lang="en-US" altLang="ja-JP" dirty="0"/>
              <a:t>, 30(3), March 2005. 	      </a:t>
            </a:r>
            <a:r>
              <a:rPr lang="en-US" altLang="ja-JP" dirty="0">
                <a:hlinkClick r:id="rId4"/>
              </a:rPr>
              <a:t>http://gotw.ca/publications/concurrency-ddj.htm</a:t>
            </a:r>
            <a:r>
              <a:rPr lang="en-US" altLang="ja-JP" dirty="0"/>
              <a:t> </a:t>
            </a:r>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E6C5E063-C8B0-CD4A-8C11-B0856E881AF8}"/>
              </a:ext>
            </a:extLst>
          </p:cNvPr>
          <p:cNvSpPr>
            <a:spLocks noGrp="1"/>
          </p:cNvSpPr>
          <p:nvPr>
            <p:ph type="title"/>
          </p:nvPr>
        </p:nvSpPr>
        <p:spPr>
          <a:xfrm>
            <a:off x="487680" y="370840"/>
            <a:ext cx="8087360" cy="762000"/>
          </a:xfrm>
        </p:spPr>
        <p:txBody>
          <a:bodyPr/>
          <a:lstStyle/>
          <a:p>
            <a:pPr eaLnBrk="1" hangingPunct="1"/>
            <a:r>
              <a:rPr lang="en-US" altLang="en-US" dirty="0"/>
              <a:t>How To Increase Instructions Per Clock Cycle?</a:t>
            </a:r>
          </a:p>
        </p:txBody>
      </p:sp>
      <p:sp>
        <p:nvSpPr>
          <p:cNvPr id="25602" name="Content Placeholder 2">
            <a:extLst>
              <a:ext uri="{FF2B5EF4-FFF2-40B4-BE49-F238E27FC236}">
                <a16:creationId xmlns:a16="http://schemas.microsoft.com/office/drawing/2014/main" id="{C430D869-57D9-AE4C-AA7E-E0E0BAFE2AFC}"/>
              </a:ext>
            </a:extLst>
          </p:cNvPr>
          <p:cNvSpPr>
            <a:spLocks noGrp="1"/>
          </p:cNvSpPr>
          <p:nvPr>
            <p:ph idx="1"/>
          </p:nvPr>
        </p:nvSpPr>
        <p:spPr/>
        <p:txBody>
          <a:bodyPr/>
          <a:lstStyle/>
          <a:p>
            <a:pPr eaLnBrk="1" hangingPunct="1"/>
            <a:r>
              <a:rPr lang="en-US" altLang="en-US" dirty="0"/>
              <a:t>Pipelining</a:t>
            </a:r>
          </a:p>
          <a:p>
            <a:pPr lvl="1" eaLnBrk="1" hangingPunct="1"/>
            <a:r>
              <a:rPr lang="en-US" altLang="en-US" dirty="0"/>
              <a:t>Breakdown complex instructions into a set of smaller steps that are executed in order like a factory assembly line.</a:t>
            </a:r>
          </a:p>
        </p:txBody>
      </p:sp>
      <p:pic>
        <p:nvPicPr>
          <p:cNvPr id="25603" name="Picture 3">
            <a:extLst>
              <a:ext uri="{FF2B5EF4-FFF2-40B4-BE49-F238E27FC236}">
                <a16:creationId xmlns:a16="http://schemas.microsoft.com/office/drawing/2014/main" id="{68D56D55-4A46-F04C-8C85-01F9E7B36F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3313" y="3243263"/>
            <a:ext cx="6718300"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4">
            <a:extLst>
              <a:ext uri="{FF2B5EF4-FFF2-40B4-BE49-F238E27FC236}">
                <a16:creationId xmlns:a16="http://schemas.microsoft.com/office/drawing/2014/main" id="{2927658E-4D1C-8844-B8AD-27136667C5E9}"/>
              </a:ext>
            </a:extLst>
          </p:cNvPr>
          <p:cNvSpPr txBox="1">
            <a:spLocks noChangeArrowheads="1"/>
          </p:cNvSpPr>
          <p:nvPr/>
        </p:nvSpPr>
        <p:spPr bwMode="auto">
          <a:xfrm>
            <a:off x="3454400" y="5164156"/>
            <a:ext cx="2130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dirty="0">
                <a:latin typeface="Candara" panose="020E0502030303020204" pitchFamily="34" charset="0"/>
              </a:rPr>
              <a:t>Source:  Matthew </a:t>
            </a:r>
            <a:r>
              <a:rPr lang="en-US" altLang="en-US" sz="1400" dirty="0" err="1">
                <a:latin typeface="Candara" panose="020E0502030303020204" pitchFamily="34" charset="0"/>
              </a:rPr>
              <a:t>Sottile</a:t>
            </a:r>
            <a:endParaRPr lang="en-US" altLang="en-US" sz="1400" dirty="0">
              <a:latin typeface="Candara" panose="020E0502030303020204" pitchFamily="34" charset="0"/>
            </a:endParaRPr>
          </a:p>
        </p:txBody>
      </p:sp>
      <p:sp>
        <p:nvSpPr>
          <p:cNvPr id="25605" name="Text Box 5">
            <a:extLst>
              <a:ext uri="{FF2B5EF4-FFF2-40B4-BE49-F238E27FC236}">
                <a16:creationId xmlns:a16="http://schemas.microsoft.com/office/drawing/2014/main" id="{02374379-048A-DC4E-BF2D-AAF9FF6BB2AE}"/>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dirty="0">
                <a:solidFill>
                  <a:srgbClr val="0066FF"/>
                </a:solidFill>
                <a:latin typeface="Candara" panose="020E0502030303020204" pitchFamily="34" charset="0"/>
              </a:rPr>
              <a:t>Improving Performance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f04-25-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964" y="2143156"/>
            <a:ext cx="5181600" cy="4136110"/>
          </a:xfrm>
          <a:prstGeom prst="rect">
            <a:avLst/>
          </a:prstGeom>
          <a:noFill/>
          <a:extLst>
            <a:ext uri="{909E8E84-426E-40dd-AFC4-6F175D3DCCD1}">
              <a14:hiddenFill xmlns="" xmlns:a14="http://schemas.microsoft.com/office/drawing/2010/main">
                <a:solidFill>
                  <a:srgbClr val="FFFFFF"/>
                </a:solidFill>
              </a14:hiddenFill>
            </a:ext>
          </a:extLst>
        </p:spPr>
      </p:pic>
      <p:sp>
        <p:nvSpPr>
          <p:cNvPr id="30723" name="Rectangle 3"/>
          <p:cNvSpPr>
            <a:spLocks noGrp="1" noChangeArrowheads="1"/>
          </p:cNvSpPr>
          <p:nvPr>
            <p:ph type="title"/>
          </p:nvPr>
        </p:nvSpPr>
        <p:spPr>
          <a:xfrm>
            <a:off x="685800" y="320736"/>
            <a:ext cx="7772400" cy="762000"/>
          </a:xfrm>
        </p:spPr>
        <p:txBody>
          <a:bodyPr/>
          <a:lstStyle/>
          <a:p>
            <a:r>
              <a:rPr lang="en-US" dirty="0"/>
              <a:t>Pipelining: Analogy</a:t>
            </a:r>
            <a:endParaRPr lang="en-AU" dirty="0"/>
          </a:p>
        </p:txBody>
      </p:sp>
      <p:sp>
        <p:nvSpPr>
          <p:cNvPr id="30724" name="Rectangle 4"/>
          <p:cNvSpPr>
            <a:spLocks noGrp="1" noChangeArrowheads="1"/>
          </p:cNvSpPr>
          <p:nvPr>
            <p:ph idx="1"/>
          </p:nvPr>
        </p:nvSpPr>
        <p:spPr>
          <a:xfrm>
            <a:off x="685800" y="1079048"/>
            <a:ext cx="7772400" cy="5095240"/>
          </a:xfrm>
          <a:noFill/>
        </p:spPr>
        <p:txBody>
          <a:bodyPr>
            <a:spAutoFit/>
          </a:bodyPr>
          <a:lstStyle/>
          <a:p>
            <a:r>
              <a:rPr lang="en-US" dirty="0"/>
              <a:t>Pipelining laundry overlaps execution</a:t>
            </a:r>
          </a:p>
          <a:p>
            <a:pPr lvl="1"/>
            <a:r>
              <a:rPr lang="en-US" dirty="0"/>
              <a:t>Parallelism improves performance</a:t>
            </a:r>
          </a:p>
        </p:txBody>
      </p:sp>
      <p:sp>
        <p:nvSpPr>
          <p:cNvPr id="30726" name="Rectangle 6"/>
          <p:cNvSpPr>
            <a:spLocks noChangeArrowheads="1"/>
          </p:cNvSpPr>
          <p:nvPr/>
        </p:nvSpPr>
        <p:spPr bwMode="auto">
          <a:xfrm>
            <a:off x="6054725" y="5358904"/>
            <a:ext cx="2632075" cy="6647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342900" indent="-342900" algn="l">
              <a:spcBef>
                <a:spcPct val="20000"/>
              </a:spcBef>
              <a:buClr>
                <a:schemeClr val="bg2"/>
              </a:buClr>
              <a:buSzPct val="75000"/>
              <a:buFont typeface="Monotype Sorts" pitchFamily="2" charset="2"/>
              <a:buNone/>
            </a:pPr>
            <a:r>
              <a:rPr lang="en-US" sz="1800" dirty="0">
                <a:latin typeface="Candara" panose="020E0502030303020204" pitchFamily="34" charset="0"/>
              </a:rPr>
              <a:t>Non-stop speedup:</a:t>
            </a:r>
          </a:p>
          <a:p>
            <a:pPr marL="342900" indent="-342900" algn="l">
              <a:spcBef>
                <a:spcPct val="20000"/>
              </a:spcBef>
              <a:buClr>
                <a:schemeClr val="bg2"/>
              </a:buClr>
              <a:buSzPct val="75000"/>
              <a:buFont typeface="Monotype Sorts" pitchFamily="2" charset="2"/>
              <a:buNone/>
            </a:pPr>
            <a:r>
              <a:rPr lang="en-US" sz="1600" dirty="0">
                <a:latin typeface="Candara" panose="020E0502030303020204" pitchFamily="34" charset="0"/>
              </a:rPr>
              <a:t>	2n / (0.5n + 1.5) ≈ 4</a:t>
            </a:r>
            <a:endParaRPr lang="en-US" sz="1400" dirty="0">
              <a:latin typeface="Candara" panose="020E0502030303020204" pitchFamily="34" charset="0"/>
            </a:endParaRPr>
          </a:p>
        </p:txBody>
      </p:sp>
      <p:sp>
        <p:nvSpPr>
          <p:cNvPr id="6" name="Rectangle 6"/>
          <p:cNvSpPr>
            <a:spLocks noChangeArrowheads="1"/>
          </p:cNvSpPr>
          <p:nvPr/>
        </p:nvSpPr>
        <p:spPr bwMode="auto">
          <a:xfrm>
            <a:off x="6054724" y="3093156"/>
            <a:ext cx="2632075" cy="2142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342900" indent="-342900" algn="l">
              <a:spcBef>
                <a:spcPct val="20000"/>
              </a:spcBef>
              <a:buClr>
                <a:schemeClr val="bg2"/>
              </a:buClr>
              <a:buSzPct val="75000"/>
              <a:buFont typeface="Monotype Sorts" pitchFamily="2" charset="2"/>
              <a:buNone/>
            </a:pPr>
            <a:r>
              <a:rPr lang="en-US" sz="1800" dirty="0">
                <a:latin typeface="Candara" panose="020E0502030303020204" pitchFamily="34" charset="0"/>
              </a:rPr>
              <a:t>Four loads:</a:t>
            </a:r>
          </a:p>
          <a:p>
            <a:pPr marL="288925" indent="-109538" algn="l">
              <a:spcBef>
                <a:spcPct val="20000"/>
              </a:spcBef>
              <a:buClr>
                <a:schemeClr val="bg2"/>
              </a:buClr>
              <a:buSzPct val="75000"/>
              <a:buFont typeface="Arial" panose="020B0604020202020204" pitchFamily="34" charset="0"/>
              <a:buChar char="•"/>
              <a:tabLst>
                <a:tab pos="279400" algn="l"/>
              </a:tabLst>
            </a:pPr>
            <a:r>
              <a:rPr lang="en-US" sz="1600" dirty="0">
                <a:latin typeface="Candara" panose="020E0502030303020204" pitchFamily="34" charset="0"/>
              </a:rPr>
              <a:t>serial throughput:  </a:t>
            </a:r>
          </a:p>
          <a:p>
            <a:pPr marL="6350" indent="-6350" algn="l">
              <a:spcBef>
                <a:spcPct val="20000"/>
              </a:spcBef>
              <a:buClr>
                <a:schemeClr val="bg2"/>
              </a:buClr>
              <a:buSzPct val="75000"/>
              <a:buFont typeface="Monotype Sorts" pitchFamily="2" charset="2"/>
              <a:buNone/>
              <a:tabLst>
                <a:tab pos="231775" algn="l"/>
                <a:tab pos="463550" algn="l"/>
              </a:tabLst>
            </a:pPr>
            <a:r>
              <a:rPr lang="en-US" sz="1600" dirty="0">
                <a:latin typeface="Candara" panose="020E0502030303020204" pitchFamily="34" charset="0"/>
              </a:rPr>
              <a:t>			0.5 load/hour</a:t>
            </a:r>
          </a:p>
          <a:p>
            <a:pPr marL="288925" indent="-109538" algn="l">
              <a:spcBef>
                <a:spcPct val="20000"/>
              </a:spcBef>
              <a:buClr>
                <a:schemeClr val="bg2"/>
              </a:buClr>
              <a:buSzPct val="75000"/>
              <a:buFont typeface="Arial" panose="020B0604020202020204" pitchFamily="34" charset="0"/>
              <a:buChar char="•"/>
              <a:tabLst>
                <a:tab pos="279400" algn="l"/>
              </a:tabLst>
            </a:pPr>
            <a:r>
              <a:rPr lang="en-US" sz="1600" dirty="0">
                <a:latin typeface="Candara" panose="020E0502030303020204" pitchFamily="34" charset="0"/>
              </a:rPr>
              <a:t>pipelined throughput:</a:t>
            </a:r>
          </a:p>
          <a:p>
            <a:pPr marL="458788" lvl="2" algn="l">
              <a:spcBef>
                <a:spcPct val="20000"/>
              </a:spcBef>
              <a:buClr>
                <a:schemeClr val="bg2"/>
              </a:buClr>
              <a:buSzPct val="75000"/>
            </a:pPr>
            <a:r>
              <a:rPr lang="en-US" sz="1600" dirty="0">
                <a:latin typeface="Candara" panose="020E0502030303020204" pitchFamily="34" charset="0"/>
              </a:rPr>
              <a:t>1.14 load/hour</a:t>
            </a:r>
          </a:p>
          <a:p>
            <a:pPr marL="285750" lvl="2" indent="-106363" algn="l">
              <a:spcBef>
                <a:spcPct val="20000"/>
              </a:spcBef>
              <a:buClr>
                <a:schemeClr val="bg2"/>
              </a:buClr>
              <a:buSzPct val="75000"/>
              <a:buFont typeface="Arial" panose="020B0604020202020204" pitchFamily="34" charset="0"/>
              <a:buChar char="•"/>
              <a:tabLst>
                <a:tab pos="279400" algn="l"/>
              </a:tabLst>
            </a:pPr>
            <a:r>
              <a:rPr lang="en-US" sz="1600" dirty="0">
                <a:latin typeface="Candara" panose="020E0502030303020204" pitchFamily="34" charset="0"/>
              </a:rPr>
              <a:t>speedup:</a:t>
            </a:r>
          </a:p>
          <a:p>
            <a:pPr marL="0" lvl="2" algn="l">
              <a:spcBef>
                <a:spcPct val="20000"/>
              </a:spcBef>
              <a:buClr>
                <a:schemeClr val="bg2"/>
              </a:buClr>
              <a:buSzPct val="75000"/>
              <a:tabLst>
                <a:tab pos="231775" algn="l"/>
                <a:tab pos="463550" algn="l"/>
              </a:tabLst>
            </a:pPr>
            <a:r>
              <a:rPr lang="en-US" sz="1600" dirty="0">
                <a:latin typeface="Candara" panose="020E0502030303020204" pitchFamily="34" charset="0"/>
              </a:rPr>
              <a:t>		8 / 3.5 ≈ 2.3</a:t>
            </a:r>
          </a:p>
        </p:txBody>
      </p:sp>
      <p:sp>
        <p:nvSpPr>
          <p:cNvPr id="2" name="TextBox 1"/>
          <p:cNvSpPr txBox="1"/>
          <p:nvPr/>
        </p:nvSpPr>
        <p:spPr>
          <a:xfrm>
            <a:off x="6031451" y="2495969"/>
            <a:ext cx="2886214" cy="461665"/>
          </a:xfrm>
          <a:prstGeom prst="rect">
            <a:avLst/>
          </a:prstGeom>
          <a:noFill/>
        </p:spPr>
        <p:txBody>
          <a:bodyPr wrap="square" rtlCol="0">
            <a:spAutoFit/>
          </a:bodyPr>
          <a:lstStyle/>
          <a:p>
            <a:r>
              <a:rPr lang="en-US" dirty="0">
                <a:latin typeface="Candara" panose="020E0502030303020204" pitchFamily="34" charset="0"/>
              </a:rPr>
              <a:t>One load = 2 hours</a:t>
            </a:r>
          </a:p>
        </p:txBody>
      </p:sp>
      <p:sp>
        <p:nvSpPr>
          <p:cNvPr id="10" name="Text Box 5">
            <a:extLst>
              <a:ext uri="{FF2B5EF4-FFF2-40B4-BE49-F238E27FC236}">
                <a16:creationId xmlns:a16="http://schemas.microsoft.com/office/drawing/2014/main" id="{A2DA7BE5-3A9A-4B46-AFF5-D5AF36C33345}"/>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dirty="0">
                <a:solidFill>
                  <a:srgbClr val="0066FF"/>
                </a:solidFill>
                <a:latin typeface="Candara" panose="020E0502030303020204" pitchFamily="34" charset="0"/>
              </a:rPr>
              <a:t>Improving Performance</a:t>
            </a:r>
          </a:p>
        </p:txBody>
      </p:sp>
    </p:spTree>
    <p:extLst>
      <p:ext uri="{BB962C8B-B14F-4D97-AF65-F5344CB8AC3E}">
        <p14:creationId xmlns:p14="http://schemas.microsoft.com/office/powerpoint/2010/main" val="278482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81A45E5D-348B-0740-8C8C-4FFCC412077E}"/>
              </a:ext>
            </a:extLst>
          </p:cNvPr>
          <p:cNvSpPr>
            <a:spLocks noGrp="1"/>
          </p:cNvSpPr>
          <p:nvPr>
            <p:ph type="title"/>
          </p:nvPr>
        </p:nvSpPr>
        <p:spPr/>
        <p:txBody>
          <a:bodyPr/>
          <a:lstStyle/>
          <a:p>
            <a:pPr eaLnBrk="1" hangingPunct="1"/>
            <a:r>
              <a:rPr lang="en-US" altLang="en-US" dirty="0"/>
              <a:t>Pipelining: Evolution</a:t>
            </a:r>
          </a:p>
        </p:txBody>
      </p:sp>
      <p:sp>
        <p:nvSpPr>
          <p:cNvPr id="26626" name="Content Placeholder 2">
            <a:extLst>
              <a:ext uri="{FF2B5EF4-FFF2-40B4-BE49-F238E27FC236}">
                <a16:creationId xmlns:a16="http://schemas.microsoft.com/office/drawing/2014/main" id="{B5CABC22-2EE1-CB4A-8C3E-09BC8710A315}"/>
              </a:ext>
            </a:extLst>
          </p:cNvPr>
          <p:cNvSpPr>
            <a:spLocks noGrp="1"/>
          </p:cNvSpPr>
          <p:nvPr>
            <p:ph idx="1"/>
          </p:nvPr>
        </p:nvSpPr>
        <p:spPr/>
        <p:txBody>
          <a:bodyPr/>
          <a:lstStyle/>
          <a:p>
            <a:pPr eaLnBrk="1" hangingPunct="1"/>
            <a:r>
              <a:rPr lang="en-US" altLang="en-US" dirty="0"/>
              <a:t>Increase # of steps, thus decreasing complexity of each step and allowing each step to complete faster. </a:t>
            </a:r>
          </a:p>
          <a:p>
            <a:pPr eaLnBrk="1" hangingPunct="1"/>
            <a:r>
              <a:rPr lang="en-US" altLang="en-US" dirty="0"/>
              <a:t>Fine-grained steps reduce the difference between times in each stage for instructions of differing complexity.</a:t>
            </a:r>
          </a:p>
          <a:p>
            <a:pPr eaLnBrk="1" hangingPunct="1"/>
            <a:r>
              <a:rPr lang="en-US" altLang="en-US" dirty="0"/>
              <a:t>If all instructions use the same pipeline, each instruction takes effectively the same amount of time to complete.</a:t>
            </a:r>
          </a:p>
        </p:txBody>
      </p:sp>
      <p:pic>
        <p:nvPicPr>
          <p:cNvPr id="26627" name="Picture 3">
            <a:extLst>
              <a:ext uri="{FF2B5EF4-FFF2-40B4-BE49-F238E27FC236}">
                <a16:creationId xmlns:a16="http://schemas.microsoft.com/office/drawing/2014/main" id="{C9E5E202-992C-0C4B-8D85-E07E59E945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4481448"/>
            <a:ext cx="528796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 Box 5">
            <a:extLst>
              <a:ext uri="{FF2B5EF4-FFF2-40B4-BE49-F238E27FC236}">
                <a16:creationId xmlns:a16="http://schemas.microsoft.com/office/drawing/2014/main" id="{CE8CF43C-3D1D-7A49-9E39-099CA03C2473}"/>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66FF"/>
                </a:solidFill>
                <a:latin typeface="Candara" panose="020E0502030303020204" pitchFamily="34" charset="0"/>
              </a:rPr>
              <a:t>Improving Performance</a:t>
            </a:r>
          </a:p>
        </p:txBody>
      </p:sp>
      <p:sp>
        <p:nvSpPr>
          <p:cNvPr id="2" name="TextBox 1">
            <a:extLst>
              <a:ext uri="{FF2B5EF4-FFF2-40B4-BE49-F238E27FC236}">
                <a16:creationId xmlns:a16="http://schemas.microsoft.com/office/drawing/2014/main" id="{DD0D3BB8-7CEF-7F4D-9CBF-D95FEFA52F36}"/>
              </a:ext>
            </a:extLst>
          </p:cNvPr>
          <p:cNvSpPr txBox="1"/>
          <p:nvPr/>
        </p:nvSpPr>
        <p:spPr>
          <a:xfrm>
            <a:off x="5143116" y="4202327"/>
            <a:ext cx="800720" cy="338554"/>
          </a:xfrm>
          <a:prstGeom prst="rect">
            <a:avLst/>
          </a:prstGeom>
          <a:noFill/>
          <a:scene3d>
            <a:camera prst="orthographicFront">
              <a:rot lat="0" lon="0" rev="1800000"/>
            </a:camera>
            <a:lightRig rig="threePt" dir="t"/>
          </a:scene3d>
        </p:spPr>
        <p:txBody>
          <a:bodyPr wrap="none">
            <a:spAutoFit/>
          </a:bodyPr>
          <a:lstStyle/>
          <a:p>
            <a:pPr>
              <a:defRPr/>
            </a:pPr>
            <a:r>
              <a:rPr lang="en-US" sz="1600" dirty="0">
                <a:latin typeface="Arial" charset="0"/>
                <a:ea typeface="ＭＳ Ｐゴシック" charset="0"/>
              </a:rPr>
              <a:t>stage1</a:t>
            </a:r>
          </a:p>
        </p:txBody>
      </p:sp>
      <p:sp>
        <p:nvSpPr>
          <p:cNvPr id="7" name="TextBox 6">
            <a:extLst>
              <a:ext uri="{FF2B5EF4-FFF2-40B4-BE49-F238E27FC236}">
                <a16:creationId xmlns:a16="http://schemas.microsoft.com/office/drawing/2014/main" id="{292B5211-801B-BA4A-BB06-4C95B3218ABC}"/>
              </a:ext>
            </a:extLst>
          </p:cNvPr>
          <p:cNvSpPr txBox="1"/>
          <p:nvPr/>
        </p:nvSpPr>
        <p:spPr>
          <a:xfrm>
            <a:off x="5835362" y="4195946"/>
            <a:ext cx="800720" cy="338554"/>
          </a:xfrm>
          <a:prstGeom prst="rect">
            <a:avLst/>
          </a:prstGeom>
          <a:noFill/>
          <a:scene3d>
            <a:camera prst="orthographicFront">
              <a:rot lat="0" lon="0" rev="1800000"/>
            </a:camera>
            <a:lightRig rig="threePt" dir="t"/>
          </a:scene3d>
        </p:spPr>
        <p:txBody>
          <a:bodyPr wrap="none">
            <a:spAutoFit/>
          </a:bodyPr>
          <a:lstStyle/>
          <a:p>
            <a:pPr>
              <a:defRPr/>
            </a:pPr>
            <a:r>
              <a:rPr lang="en-US" sz="1600" dirty="0">
                <a:latin typeface="Arial" charset="0"/>
                <a:ea typeface="ＭＳ Ｐゴシック" charset="0"/>
              </a:rPr>
              <a:t>stage2</a:t>
            </a:r>
          </a:p>
        </p:txBody>
      </p:sp>
      <p:sp>
        <p:nvSpPr>
          <p:cNvPr id="8" name="TextBox 7">
            <a:extLst>
              <a:ext uri="{FF2B5EF4-FFF2-40B4-BE49-F238E27FC236}">
                <a16:creationId xmlns:a16="http://schemas.microsoft.com/office/drawing/2014/main" id="{653CA46E-F136-304D-972F-DFB84332651C}"/>
              </a:ext>
            </a:extLst>
          </p:cNvPr>
          <p:cNvSpPr txBox="1"/>
          <p:nvPr/>
        </p:nvSpPr>
        <p:spPr>
          <a:xfrm>
            <a:off x="6515164" y="4195757"/>
            <a:ext cx="800720" cy="338554"/>
          </a:xfrm>
          <a:prstGeom prst="rect">
            <a:avLst/>
          </a:prstGeom>
          <a:noFill/>
          <a:scene3d>
            <a:camera prst="orthographicFront">
              <a:rot lat="0" lon="0" rev="1800000"/>
            </a:camera>
            <a:lightRig rig="threePt" dir="t"/>
          </a:scene3d>
        </p:spPr>
        <p:txBody>
          <a:bodyPr wrap="none">
            <a:spAutoFit/>
          </a:bodyPr>
          <a:lstStyle/>
          <a:p>
            <a:pPr>
              <a:defRPr/>
            </a:pPr>
            <a:r>
              <a:rPr lang="en-US" sz="1600" dirty="0">
                <a:latin typeface="Arial" charset="0"/>
                <a:ea typeface="ＭＳ Ｐゴシック" charset="0"/>
              </a:rPr>
              <a:t>stage3</a:t>
            </a:r>
          </a:p>
        </p:txBody>
      </p:sp>
      <p:sp>
        <p:nvSpPr>
          <p:cNvPr id="26632" name="TextBox 8">
            <a:extLst>
              <a:ext uri="{FF2B5EF4-FFF2-40B4-BE49-F238E27FC236}">
                <a16:creationId xmlns:a16="http://schemas.microsoft.com/office/drawing/2014/main" id="{F2F52E96-4B99-C04A-9B56-B461CBBE4A67}"/>
              </a:ext>
            </a:extLst>
          </p:cNvPr>
          <p:cNvSpPr txBox="1">
            <a:spLocks noChangeArrowheads="1"/>
          </p:cNvSpPr>
          <p:nvPr/>
        </p:nvSpPr>
        <p:spPr bwMode="auto">
          <a:xfrm>
            <a:off x="2120900" y="4221098"/>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t>instruction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D76156A1-1F9A-FB46-B0AC-2F7DB26B9E1C}"/>
              </a:ext>
            </a:extLst>
          </p:cNvPr>
          <p:cNvSpPr>
            <a:spLocks noGrp="1"/>
          </p:cNvSpPr>
          <p:nvPr>
            <p:ph type="title"/>
          </p:nvPr>
        </p:nvSpPr>
        <p:spPr>
          <a:xfrm>
            <a:off x="421640" y="370840"/>
            <a:ext cx="7772400" cy="762000"/>
          </a:xfrm>
        </p:spPr>
        <p:txBody>
          <a:bodyPr/>
          <a:lstStyle/>
          <a:p>
            <a:pPr eaLnBrk="1" hangingPunct="1"/>
            <a:r>
              <a:rPr lang="en-US" altLang="en-US"/>
              <a:t>Pipelining in Practice</a:t>
            </a:r>
          </a:p>
        </p:txBody>
      </p:sp>
      <p:sp>
        <p:nvSpPr>
          <p:cNvPr id="27650" name="Content Placeholder 2">
            <a:extLst>
              <a:ext uri="{FF2B5EF4-FFF2-40B4-BE49-F238E27FC236}">
                <a16:creationId xmlns:a16="http://schemas.microsoft.com/office/drawing/2014/main" id="{A4CF4330-841F-F943-B507-65CA85C61FE8}"/>
              </a:ext>
            </a:extLst>
          </p:cNvPr>
          <p:cNvSpPr>
            <a:spLocks noGrp="1"/>
          </p:cNvSpPr>
          <p:nvPr>
            <p:ph idx="1"/>
          </p:nvPr>
        </p:nvSpPr>
        <p:spPr>
          <a:xfrm>
            <a:off x="421640" y="1229360"/>
            <a:ext cx="7644274" cy="5095240"/>
          </a:xfrm>
        </p:spPr>
        <p:txBody>
          <a:bodyPr/>
          <a:lstStyle/>
          <a:p>
            <a:pPr eaLnBrk="1" hangingPunct="1"/>
            <a:r>
              <a:rPr lang="en-US" altLang="en-US" dirty="0"/>
              <a:t>A fully saturated pipeline can ideally yield one completed instruction per cycle.</a:t>
            </a:r>
          </a:p>
          <a:p>
            <a:pPr eaLnBrk="1" hangingPunct="1"/>
            <a:r>
              <a:rPr lang="en-US" altLang="en-US" dirty="0"/>
              <a:t>As pipelines get deeper and deeper, more important than ever to avoid bubbles or pipeline ﬂushes that result in an increase in average cycles per instruction. </a:t>
            </a:r>
          </a:p>
        </p:txBody>
      </p:sp>
      <p:sp>
        <p:nvSpPr>
          <p:cNvPr id="27652" name="Text Box 5">
            <a:extLst>
              <a:ext uri="{FF2B5EF4-FFF2-40B4-BE49-F238E27FC236}">
                <a16:creationId xmlns:a16="http://schemas.microsoft.com/office/drawing/2014/main" id="{A2501CAE-D963-D940-BA0C-9EEF9BEA0BCD}"/>
              </a:ext>
            </a:extLst>
          </p:cNvPr>
          <p:cNvSpPr txBox="1">
            <a:spLocks noChangeArrowheads="1"/>
          </p:cNvSpPr>
          <p:nvPr/>
        </p:nvSpPr>
        <p:spPr bwMode="auto">
          <a:xfrm rot="5400000">
            <a:off x="7669212" y="1104900"/>
            <a:ext cx="2582863" cy="3698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dirty="0">
                <a:solidFill>
                  <a:srgbClr val="0066FF"/>
                </a:solidFill>
                <a:latin typeface="Candara" panose="020E0502030303020204" pitchFamily="34" charset="0"/>
              </a:rPr>
              <a:t>Improving Performance</a:t>
            </a:r>
          </a:p>
        </p:txBody>
      </p:sp>
      <p:graphicFrame>
        <p:nvGraphicFramePr>
          <p:cNvPr id="6" name="Table 3">
            <a:extLst>
              <a:ext uri="{FF2B5EF4-FFF2-40B4-BE49-F238E27FC236}">
                <a16:creationId xmlns:a16="http://schemas.microsoft.com/office/drawing/2014/main" id="{0DA6E25C-9CC9-3848-99E4-4832CC9A250F}"/>
              </a:ext>
            </a:extLst>
          </p:cNvPr>
          <p:cNvGraphicFramePr>
            <a:graphicFrameLocks noGrp="1"/>
          </p:cNvGraphicFramePr>
          <p:nvPr>
            <p:extLst>
              <p:ext uri="{D42A27DB-BD31-4B8C-83A1-F6EECF244321}">
                <p14:modId xmlns:p14="http://schemas.microsoft.com/office/powerpoint/2010/main" val="256611715"/>
              </p:ext>
            </p:extLst>
          </p:nvPr>
        </p:nvGraphicFramePr>
        <p:xfrm>
          <a:off x="861620" y="3929620"/>
          <a:ext cx="7644280" cy="2225040"/>
        </p:xfrm>
        <a:graphic>
          <a:graphicData uri="http://schemas.openxmlformats.org/drawingml/2006/table">
            <a:tbl>
              <a:tblPr firstRow="1" bandRow="1">
                <a:tableStyleId>{2D5ABB26-0587-4C30-8999-92F81FD0307C}</a:tableStyleId>
              </a:tblPr>
              <a:tblGrid>
                <a:gridCol w="764428">
                  <a:extLst>
                    <a:ext uri="{9D8B030D-6E8A-4147-A177-3AD203B41FA5}">
                      <a16:colId xmlns:a16="http://schemas.microsoft.com/office/drawing/2014/main" val="1430310310"/>
                    </a:ext>
                  </a:extLst>
                </a:gridCol>
                <a:gridCol w="764428">
                  <a:extLst>
                    <a:ext uri="{9D8B030D-6E8A-4147-A177-3AD203B41FA5}">
                      <a16:colId xmlns:a16="http://schemas.microsoft.com/office/drawing/2014/main" val="4077742049"/>
                    </a:ext>
                  </a:extLst>
                </a:gridCol>
                <a:gridCol w="764428">
                  <a:extLst>
                    <a:ext uri="{9D8B030D-6E8A-4147-A177-3AD203B41FA5}">
                      <a16:colId xmlns:a16="http://schemas.microsoft.com/office/drawing/2014/main" val="2847073521"/>
                    </a:ext>
                  </a:extLst>
                </a:gridCol>
                <a:gridCol w="764428">
                  <a:extLst>
                    <a:ext uri="{9D8B030D-6E8A-4147-A177-3AD203B41FA5}">
                      <a16:colId xmlns:a16="http://schemas.microsoft.com/office/drawing/2014/main" val="4094676710"/>
                    </a:ext>
                  </a:extLst>
                </a:gridCol>
                <a:gridCol w="764428">
                  <a:extLst>
                    <a:ext uri="{9D8B030D-6E8A-4147-A177-3AD203B41FA5}">
                      <a16:colId xmlns:a16="http://schemas.microsoft.com/office/drawing/2014/main" val="2899784984"/>
                    </a:ext>
                  </a:extLst>
                </a:gridCol>
                <a:gridCol w="764428">
                  <a:extLst>
                    <a:ext uri="{9D8B030D-6E8A-4147-A177-3AD203B41FA5}">
                      <a16:colId xmlns:a16="http://schemas.microsoft.com/office/drawing/2014/main" val="2155338653"/>
                    </a:ext>
                  </a:extLst>
                </a:gridCol>
                <a:gridCol w="764428">
                  <a:extLst>
                    <a:ext uri="{9D8B030D-6E8A-4147-A177-3AD203B41FA5}">
                      <a16:colId xmlns:a16="http://schemas.microsoft.com/office/drawing/2014/main" val="1875762943"/>
                    </a:ext>
                  </a:extLst>
                </a:gridCol>
                <a:gridCol w="764428">
                  <a:extLst>
                    <a:ext uri="{9D8B030D-6E8A-4147-A177-3AD203B41FA5}">
                      <a16:colId xmlns:a16="http://schemas.microsoft.com/office/drawing/2014/main" val="476992090"/>
                    </a:ext>
                  </a:extLst>
                </a:gridCol>
                <a:gridCol w="764428">
                  <a:extLst>
                    <a:ext uri="{9D8B030D-6E8A-4147-A177-3AD203B41FA5}">
                      <a16:colId xmlns:a16="http://schemas.microsoft.com/office/drawing/2014/main" val="2431256200"/>
                    </a:ext>
                  </a:extLst>
                </a:gridCol>
                <a:gridCol w="764428">
                  <a:extLst>
                    <a:ext uri="{9D8B030D-6E8A-4147-A177-3AD203B41FA5}">
                      <a16:colId xmlns:a16="http://schemas.microsoft.com/office/drawing/2014/main" val="1960525749"/>
                    </a:ext>
                  </a:extLst>
                </a:gridCol>
              </a:tblGrid>
              <a:tr h="370840">
                <a:tc>
                  <a:txBody>
                    <a:bodyPr/>
                    <a:lstStyle/>
                    <a:p>
                      <a:pPr algn="ctr"/>
                      <a:r>
                        <a:rPr lang="en-US" sz="1600" dirty="0"/>
                        <a:t>IF</a:t>
                      </a:r>
                      <a:r>
                        <a:rPr lang="en-US" sz="1600" baseline="-25000" dirty="0"/>
                        <a:t>A</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ID</a:t>
                      </a:r>
                      <a:r>
                        <a:rPr lang="en-US" sz="1600" baseline="-25000" dirty="0"/>
                        <a:t>A</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EX</a:t>
                      </a:r>
                      <a:r>
                        <a:rPr lang="en-US" sz="1600" baseline="-25000" dirty="0"/>
                        <a:t>A</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MEM</a:t>
                      </a:r>
                      <a:r>
                        <a:rPr lang="en-US" sz="1600" baseline="-25000" dirty="0"/>
                        <a:t>A</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WB</a:t>
                      </a:r>
                      <a:r>
                        <a:rPr lang="en-US" sz="1600" baseline="-25000" dirty="0"/>
                        <a:t>A</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95400993"/>
                  </a:ext>
                </a:extLst>
              </a:tr>
              <a:tr h="370840">
                <a:tc>
                  <a:txBody>
                    <a:bodyPr/>
                    <a:lstStyle/>
                    <a:p>
                      <a:pPr algn="ctr"/>
                      <a:endParaRPr lang="en-US" sz="16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600" dirty="0">
                          <a:solidFill>
                            <a:srgbClr val="0070C0"/>
                          </a:solidFill>
                        </a:rPr>
                        <a:t>IF</a:t>
                      </a:r>
                      <a:r>
                        <a:rPr lang="en-US" sz="1600" baseline="-25000" dirty="0">
                          <a:solidFill>
                            <a:srgbClr val="0070C0"/>
                          </a:solidFill>
                        </a:rPr>
                        <a:t>B</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0070C0"/>
                          </a:solidFill>
                        </a:rPr>
                        <a:t>ID</a:t>
                      </a:r>
                      <a:r>
                        <a:rPr lang="en-US" sz="1600" baseline="-25000" dirty="0">
                          <a:solidFill>
                            <a:srgbClr val="0070C0"/>
                          </a:solidFill>
                        </a:rPr>
                        <a:t>B</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0070C0"/>
                          </a:solidFill>
                        </a:rPr>
                        <a:t>EX</a:t>
                      </a:r>
                      <a:r>
                        <a:rPr lang="en-US" sz="1600" baseline="-25000" dirty="0">
                          <a:solidFill>
                            <a:srgbClr val="0070C0"/>
                          </a:solidFill>
                        </a:rPr>
                        <a:t>B</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11497126"/>
                  </a:ext>
                </a:extLst>
              </a:tr>
              <a:tr h="370840">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600" dirty="0">
                          <a:solidFill>
                            <a:srgbClr val="FF0000"/>
                          </a:solidFill>
                        </a:rPr>
                        <a:t>IF</a:t>
                      </a:r>
                      <a:r>
                        <a:rPr lang="en-US" sz="1600" baseline="-25000" dirty="0">
                          <a:solidFill>
                            <a:srgbClr val="FF0000"/>
                          </a:solidFill>
                        </a:rPr>
                        <a:t>C</a:t>
                      </a:r>
                      <a:endParaRPr 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FF0000"/>
                          </a:solidFill>
                        </a:rPr>
                        <a:t>ID</a:t>
                      </a:r>
                      <a:r>
                        <a:rPr lang="en-US" sz="1600" baseline="-25000" dirty="0">
                          <a:solidFill>
                            <a:srgbClr val="FF0000"/>
                          </a:solidFill>
                        </a:rPr>
                        <a:t>C</a:t>
                      </a:r>
                      <a:endParaRPr 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593916"/>
                  </a:ext>
                </a:extLst>
              </a:tr>
              <a:tr h="370840">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600" dirty="0">
                          <a:solidFill>
                            <a:srgbClr val="00B050"/>
                          </a:solidFill>
                        </a:rPr>
                        <a:t>IF</a:t>
                      </a:r>
                      <a:r>
                        <a:rPr lang="en-US" sz="1600" baseline="-25000" dirty="0">
                          <a:solidFill>
                            <a:srgbClr val="00B050"/>
                          </a:solidFill>
                        </a:rPr>
                        <a:t>D</a:t>
                      </a:r>
                      <a:endParaRPr lang="en-US" sz="16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21989187"/>
                  </a:ext>
                </a:extLst>
              </a:tr>
              <a:tr h="370840">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600" dirty="0" err="1">
                          <a:solidFill>
                            <a:srgbClr val="FF9300"/>
                          </a:solidFill>
                        </a:rPr>
                        <a:t>IF</a:t>
                      </a:r>
                      <a:r>
                        <a:rPr lang="en-US" sz="1600" baseline="-25000" dirty="0" err="1">
                          <a:solidFill>
                            <a:srgbClr val="FF9300"/>
                          </a:solidFill>
                        </a:rPr>
                        <a:t>x</a:t>
                      </a:r>
                      <a:endParaRPr lang="en-US" sz="1600" dirty="0">
                        <a:solidFill>
                          <a:srgbClr val="FF93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err="1">
                          <a:solidFill>
                            <a:srgbClr val="FF9300"/>
                          </a:solidFill>
                        </a:rPr>
                        <a:t>ID</a:t>
                      </a:r>
                      <a:r>
                        <a:rPr lang="en-US" sz="1600" baseline="-25000" dirty="0" err="1">
                          <a:solidFill>
                            <a:srgbClr val="FF9300"/>
                          </a:solidFill>
                        </a:rPr>
                        <a:t>x</a:t>
                      </a:r>
                      <a:endParaRPr lang="en-US" sz="1600" dirty="0">
                        <a:solidFill>
                          <a:srgbClr val="FF93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err="1">
                          <a:solidFill>
                            <a:srgbClr val="FF9300"/>
                          </a:solidFill>
                        </a:rPr>
                        <a:t>EX</a:t>
                      </a:r>
                      <a:r>
                        <a:rPr lang="en-US" sz="1600" baseline="-25000" dirty="0" err="1">
                          <a:solidFill>
                            <a:srgbClr val="FF9300"/>
                          </a:solidFill>
                        </a:rPr>
                        <a:t>x</a:t>
                      </a:r>
                      <a:endParaRPr lang="en-US" sz="1600" dirty="0">
                        <a:solidFill>
                          <a:srgbClr val="FF93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err="1">
                          <a:solidFill>
                            <a:srgbClr val="FF9300"/>
                          </a:solidFill>
                        </a:rPr>
                        <a:t>MEM</a:t>
                      </a:r>
                      <a:r>
                        <a:rPr lang="en-US" sz="1600" baseline="-25000" dirty="0" err="1">
                          <a:solidFill>
                            <a:srgbClr val="FF9300"/>
                          </a:solidFill>
                        </a:rPr>
                        <a:t>x</a:t>
                      </a:r>
                      <a:endParaRPr lang="en-US" sz="1600" dirty="0">
                        <a:solidFill>
                          <a:srgbClr val="FF93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err="1">
                          <a:solidFill>
                            <a:srgbClr val="FF9300"/>
                          </a:solidFill>
                        </a:rPr>
                        <a:t>WB</a:t>
                      </a:r>
                      <a:r>
                        <a:rPr lang="en-US" sz="1600" baseline="-25000" dirty="0" err="1">
                          <a:solidFill>
                            <a:srgbClr val="FF9300"/>
                          </a:solidFill>
                        </a:rPr>
                        <a:t>x</a:t>
                      </a:r>
                      <a:endParaRPr lang="en-US" sz="1600" dirty="0">
                        <a:solidFill>
                          <a:srgbClr val="FF93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5457376"/>
                  </a:ext>
                </a:extLst>
              </a:tr>
              <a:tr h="370840">
                <a:tc>
                  <a:txBody>
                    <a:bodyPr/>
                    <a:lstStyle/>
                    <a:p>
                      <a:pPr algn="ctr"/>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err="1">
                          <a:solidFill>
                            <a:srgbClr val="7030A0"/>
                          </a:solidFill>
                        </a:rPr>
                        <a:t>IF</a:t>
                      </a:r>
                      <a:r>
                        <a:rPr lang="en-US" sz="1600" baseline="-25000" dirty="0" err="1">
                          <a:solidFill>
                            <a:srgbClr val="7030A0"/>
                          </a:solidFill>
                        </a:rPr>
                        <a:t>y</a:t>
                      </a:r>
                      <a:endParaRPr lang="en-US" sz="160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err="1">
                          <a:solidFill>
                            <a:srgbClr val="7030A0"/>
                          </a:solidFill>
                        </a:rPr>
                        <a:t>ID</a:t>
                      </a:r>
                      <a:r>
                        <a:rPr lang="en-US" sz="1600" baseline="-25000" dirty="0" err="1">
                          <a:solidFill>
                            <a:srgbClr val="7030A0"/>
                          </a:solidFill>
                        </a:rPr>
                        <a:t>y</a:t>
                      </a:r>
                      <a:endParaRPr lang="en-US" sz="160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err="1">
                          <a:solidFill>
                            <a:srgbClr val="7030A0"/>
                          </a:solidFill>
                        </a:rPr>
                        <a:t>EX</a:t>
                      </a:r>
                      <a:r>
                        <a:rPr lang="en-US" sz="1600" baseline="-25000" dirty="0" err="1">
                          <a:solidFill>
                            <a:srgbClr val="7030A0"/>
                          </a:solidFill>
                        </a:rPr>
                        <a:t>y</a:t>
                      </a:r>
                      <a:endParaRPr lang="en-US" sz="160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err="1">
                          <a:solidFill>
                            <a:srgbClr val="7030A0"/>
                          </a:solidFill>
                        </a:rPr>
                        <a:t>MEM</a:t>
                      </a:r>
                      <a:r>
                        <a:rPr lang="en-US" sz="1600" baseline="-25000" dirty="0" err="1">
                          <a:solidFill>
                            <a:srgbClr val="7030A0"/>
                          </a:solidFill>
                        </a:rPr>
                        <a:t>y</a:t>
                      </a:r>
                      <a:endParaRPr lang="en-US" sz="160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err="1">
                          <a:solidFill>
                            <a:srgbClr val="7030A0"/>
                          </a:solidFill>
                        </a:rPr>
                        <a:t>WB</a:t>
                      </a:r>
                      <a:r>
                        <a:rPr lang="en-US" sz="1600" baseline="-25000" dirty="0" err="1">
                          <a:solidFill>
                            <a:srgbClr val="7030A0"/>
                          </a:solidFill>
                        </a:rPr>
                        <a:t>y</a:t>
                      </a:r>
                      <a:endParaRPr lang="en-US" sz="160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599526"/>
                  </a:ext>
                </a:extLst>
              </a:tr>
            </a:tbl>
          </a:graphicData>
        </a:graphic>
      </p:graphicFrame>
      <p:sp>
        <p:nvSpPr>
          <p:cNvPr id="7" name="Rounded Rectangle 6">
            <a:extLst>
              <a:ext uri="{FF2B5EF4-FFF2-40B4-BE49-F238E27FC236}">
                <a16:creationId xmlns:a16="http://schemas.microsoft.com/office/drawing/2014/main" id="{B12A8F9C-3B91-3B43-AFE6-CC4C12D4C9BF}"/>
              </a:ext>
            </a:extLst>
          </p:cNvPr>
          <p:cNvSpPr/>
          <p:nvPr/>
        </p:nvSpPr>
        <p:spPr bwMode="auto">
          <a:xfrm>
            <a:off x="3950230" y="3899191"/>
            <a:ext cx="703385" cy="1919240"/>
          </a:xfrm>
          <a:prstGeom prst="round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highlight>
                <a:srgbClr val="000080"/>
              </a:highlight>
              <a:latin typeface="Arial" pitchFamily="-65" charset="0"/>
              <a:ea typeface="ＭＳ Ｐゴシック" pitchFamily="-65" charset="-128"/>
              <a:cs typeface="ＭＳ Ｐゴシック" pitchFamily="-65" charset="-128"/>
            </a:endParaRPr>
          </a:p>
        </p:txBody>
      </p:sp>
      <p:cxnSp>
        <p:nvCxnSpPr>
          <p:cNvPr id="8" name="Straight Arrow Connector 7">
            <a:extLst>
              <a:ext uri="{FF2B5EF4-FFF2-40B4-BE49-F238E27FC236}">
                <a16:creationId xmlns:a16="http://schemas.microsoft.com/office/drawing/2014/main" id="{47EA7996-1B82-F845-8D7B-26B840A0CEF7}"/>
              </a:ext>
            </a:extLst>
          </p:cNvPr>
          <p:cNvCxnSpPr/>
          <p:nvPr/>
        </p:nvCxnSpPr>
        <p:spPr bwMode="auto">
          <a:xfrm>
            <a:off x="861620" y="3656141"/>
            <a:ext cx="77724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09D939BC-99DD-6C4B-B01C-2046D837AEDB}"/>
              </a:ext>
            </a:extLst>
          </p:cNvPr>
          <p:cNvSpPr txBox="1"/>
          <p:nvPr/>
        </p:nvSpPr>
        <p:spPr>
          <a:xfrm>
            <a:off x="3874309" y="3286809"/>
            <a:ext cx="620683" cy="369332"/>
          </a:xfrm>
          <a:prstGeom prst="rect">
            <a:avLst/>
          </a:prstGeom>
          <a:noFill/>
        </p:spPr>
        <p:txBody>
          <a:bodyPr wrap="none" rtlCol="0">
            <a:spAutoFit/>
          </a:bodyPr>
          <a:lstStyle/>
          <a:p>
            <a:r>
              <a:rPr lang="en-US" sz="1800" dirty="0"/>
              <a:t>time</a:t>
            </a:r>
          </a:p>
        </p:txBody>
      </p:sp>
      <p:cxnSp>
        <p:nvCxnSpPr>
          <p:cNvPr id="10" name="Straight Arrow Connector 9">
            <a:extLst>
              <a:ext uri="{FF2B5EF4-FFF2-40B4-BE49-F238E27FC236}">
                <a16:creationId xmlns:a16="http://schemas.microsoft.com/office/drawing/2014/main" id="{AA78AAB1-8CA9-4749-BA9F-B1AF044B57F1}"/>
              </a:ext>
            </a:extLst>
          </p:cNvPr>
          <p:cNvCxnSpPr/>
          <p:nvPr/>
        </p:nvCxnSpPr>
        <p:spPr bwMode="auto">
          <a:xfrm>
            <a:off x="571472" y="3899191"/>
            <a:ext cx="0" cy="249851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F11041F4-13FB-7D46-BA78-271D4DE5CE82}"/>
              </a:ext>
            </a:extLst>
          </p:cNvPr>
          <p:cNvSpPr txBox="1"/>
          <p:nvPr/>
        </p:nvSpPr>
        <p:spPr>
          <a:xfrm>
            <a:off x="645996" y="5716344"/>
            <a:ext cx="1043876" cy="646331"/>
          </a:xfrm>
          <a:prstGeom prst="rect">
            <a:avLst/>
          </a:prstGeom>
          <a:noFill/>
        </p:spPr>
        <p:txBody>
          <a:bodyPr wrap="none" rtlCol="0">
            <a:spAutoFit/>
          </a:bodyPr>
          <a:lstStyle/>
          <a:p>
            <a:r>
              <a:rPr lang="en-US" sz="1800" dirty="0"/>
              <a:t>program</a:t>
            </a:r>
          </a:p>
          <a:p>
            <a:r>
              <a:rPr lang="en-US" sz="1800" dirty="0"/>
              <a:t>flow</a:t>
            </a:r>
          </a:p>
        </p:txBody>
      </p:sp>
      <p:cxnSp>
        <p:nvCxnSpPr>
          <p:cNvPr id="3" name="Straight Arrow Connector 2">
            <a:extLst>
              <a:ext uri="{FF2B5EF4-FFF2-40B4-BE49-F238E27FC236}">
                <a16:creationId xmlns:a16="http://schemas.microsoft.com/office/drawing/2014/main" id="{6329E611-2301-BA4F-9F11-54FCA7DC6EC8}"/>
              </a:ext>
            </a:extLst>
          </p:cNvPr>
          <p:cNvCxnSpPr/>
          <p:nvPr/>
        </p:nvCxnSpPr>
        <p:spPr bwMode="auto">
          <a:xfrm flipH="1">
            <a:off x="4382309" y="4053840"/>
            <a:ext cx="1378411" cy="43688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 name="TextBox 3">
            <a:extLst>
              <a:ext uri="{FF2B5EF4-FFF2-40B4-BE49-F238E27FC236}">
                <a16:creationId xmlns:a16="http://schemas.microsoft.com/office/drawing/2014/main" id="{72299BC5-554E-4B49-8F9C-AD21582DEE75}"/>
              </a:ext>
            </a:extLst>
          </p:cNvPr>
          <p:cNvSpPr txBox="1"/>
          <p:nvPr/>
        </p:nvSpPr>
        <p:spPr>
          <a:xfrm>
            <a:off x="5831520" y="3776980"/>
            <a:ext cx="1846980" cy="584775"/>
          </a:xfrm>
          <a:prstGeom prst="rect">
            <a:avLst/>
          </a:prstGeom>
          <a:noFill/>
        </p:spPr>
        <p:txBody>
          <a:bodyPr wrap="none" rtlCol="0">
            <a:spAutoFit/>
          </a:bodyPr>
          <a:lstStyle/>
          <a:p>
            <a:r>
              <a:rPr lang="en-US" sz="1600" dirty="0"/>
              <a:t>Branch taken.</a:t>
            </a:r>
          </a:p>
          <a:p>
            <a:r>
              <a:rPr lang="en-US" sz="1600" dirty="0"/>
              <a:t>Flush the pipeline.</a:t>
            </a:r>
          </a:p>
        </p:txBody>
      </p:sp>
      <p:sp>
        <p:nvSpPr>
          <p:cNvPr id="5" name="TextBox 4">
            <a:extLst>
              <a:ext uri="{FF2B5EF4-FFF2-40B4-BE49-F238E27FC236}">
                <a16:creationId xmlns:a16="http://schemas.microsoft.com/office/drawing/2014/main" id="{B1C1A040-E94C-7D46-B1D4-5D71D96C8902}"/>
              </a:ext>
            </a:extLst>
          </p:cNvPr>
          <p:cNvSpPr txBox="1"/>
          <p:nvPr/>
        </p:nvSpPr>
        <p:spPr>
          <a:xfrm>
            <a:off x="7582075" y="254000"/>
            <a:ext cx="1244251" cy="2800767"/>
          </a:xfrm>
          <a:prstGeom prst="rect">
            <a:avLst/>
          </a:prstGeom>
          <a:noFill/>
        </p:spPr>
        <p:txBody>
          <a:bodyPr wrap="none" rtlCol="0">
            <a:spAutoFit/>
          </a:bodyPr>
          <a:lstStyle/>
          <a:p>
            <a:pPr algn="ctr"/>
            <a:r>
              <a:rPr lang="en-US" sz="1600" dirty="0">
                <a:solidFill>
                  <a:schemeClr val="bg2"/>
                </a:solidFill>
                <a:cs typeface="Arial" panose="020B0604020202020204" pitchFamily="34" charset="0"/>
              </a:rPr>
              <a:t>PROGRAM</a:t>
            </a:r>
          </a:p>
          <a:p>
            <a:pPr algn="ctr"/>
            <a:r>
              <a:rPr lang="en-US" sz="1600" dirty="0" err="1">
                <a:solidFill>
                  <a:schemeClr val="bg2"/>
                </a:solidFill>
                <a:cs typeface="Arial" panose="020B0604020202020204" pitchFamily="34" charset="0"/>
              </a:rPr>
              <a:t>instr</a:t>
            </a:r>
            <a:r>
              <a:rPr lang="en-US" sz="1600" dirty="0">
                <a:solidFill>
                  <a:schemeClr val="bg2"/>
                </a:solidFill>
                <a:cs typeface="Arial" panose="020B0604020202020204" pitchFamily="34" charset="0"/>
              </a:rPr>
              <a:t> A</a:t>
            </a:r>
          </a:p>
          <a:p>
            <a:pPr algn="ctr"/>
            <a:r>
              <a:rPr lang="en-US" sz="1600" dirty="0" err="1">
                <a:solidFill>
                  <a:schemeClr val="bg2"/>
                </a:solidFill>
                <a:cs typeface="Arial" panose="020B0604020202020204" pitchFamily="34" charset="0"/>
              </a:rPr>
              <a:t>instr</a:t>
            </a:r>
            <a:r>
              <a:rPr lang="en-US" sz="1600" dirty="0">
                <a:solidFill>
                  <a:schemeClr val="bg2"/>
                </a:solidFill>
                <a:cs typeface="Arial" panose="020B0604020202020204" pitchFamily="34" charset="0"/>
              </a:rPr>
              <a:t> B</a:t>
            </a:r>
          </a:p>
          <a:p>
            <a:pPr algn="ctr"/>
            <a:r>
              <a:rPr lang="en-US" sz="1600" dirty="0" err="1">
                <a:solidFill>
                  <a:schemeClr val="bg2"/>
                </a:solidFill>
                <a:cs typeface="Arial" panose="020B0604020202020204" pitchFamily="34" charset="0"/>
              </a:rPr>
              <a:t>instr</a:t>
            </a:r>
            <a:r>
              <a:rPr lang="en-US" sz="1600" dirty="0">
                <a:solidFill>
                  <a:schemeClr val="bg2"/>
                </a:solidFill>
                <a:cs typeface="Arial" panose="020B0604020202020204" pitchFamily="34" charset="0"/>
              </a:rPr>
              <a:t> C</a:t>
            </a:r>
          </a:p>
          <a:p>
            <a:pPr algn="ctr"/>
            <a:r>
              <a:rPr lang="en-US" sz="1600" dirty="0" err="1">
                <a:solidFill>
                  <a:schemeClr val="bg2"/>
                </a:solidFill>
                <a:cs typeface="Arial" panose="020B0604020202020204" pitchFamily="34" charset="0"/>
              </a:rPr>
              <a:t>instr</a:t>
            </a:r>
            <a:r>
              <a:rPr lang="en-US" sz="1600" dirty="0">
                <a:solidFill>
                  <a:schemeClr val="bg2"/>
                </a:solidFill>
                <a:cs typeface="Arial" panose="020B0604020202020204" pitchFamily="34" charset="0"/>
              </a:rPr>
              <a:t> D</a:t>
            </a:r>
          </a:p>
          <a:p>
            <a:pPr algn="ctr"/>
            <a:r>
              <a:rPr lang="en-US" sz="1600" dirty="0" err="1">
                <a:solidFill>
                  <a:schemeClr val="bg2"/>
                </a:solidFill>
                <a:cs typeface="Arial" panose="020B0604020202020204" pitchFamily="34" charset="0"/>
              </a:rPr>
              <a:t>instr</a:t>
            </a:r>
            <a:r>
              <a:rPr lang="en-US" sz="1600" dirty="0">
                <a:solidFill>
                  <a:schemeClr val="bg2"/>
                </a:solidFill>
                <a:cs typeface="Arial" panose="020B0604020202020204" pitchFamily="34" charset="0"/>
              </a:rPr>
              <a:t> E</a:t>
            </a:r>
          </a:p>
          <a:p>
            <a:pPr algn="ctr"/>
            <a:r>
              <a:rPr lang="en-US" sz="1600" dirty="0" err="1">
                <a:solidFill>
                  <a:schemeClr val="bg2"/>
                </a:solidFill>
                <a:cs typeface="Arial" panose="020B0604020202020204" pitchFamily="34" charset="0"/>
              </a:rPr>
              <a:t>instr</a:t>
            </a:r>
            <a:r>
              <a:rPr lang="en-US" sz="1600" dirty="0">
                <a:solidFill>
                  <a:schemeClr val="bg2"/>
                </a:solidFill>
                <a:cs typeface="Arial" panose="020B0604020202020204" pitchFamily="34" charset="0"/>
              </a:rPr>
              <a:t> F</a:t>
            </a:r>
          </a:p>
          <a:p>
            <a:pPr algn="ctr"/>
            <a:r>
              <a:rPr lang="en-US" sz="1600" dirty="0">
                <a:solidFill>
                  <a:schemeClr val="bg2"/>
                </a:solidFill>
                <a:cs typeface="Arial" panose="020B0604020202020204" pitchFamily="34" charset="0"/>
              </a:rPr>
              <a:t>    :</a:t>
            </a:r>
          </a:p>
          <a:p>
            <a:pPr algn="ctr"/>
            <a:r>
              <a:rPr lang="en-US" sz="1600" dirty="0" err="1">
                <a:solidFill>
                  <a:schemeClr val="bg2"/>
                </a:solidFill>
                <a:cs typeface="Arial" panose="020B0604020202020204" pitchFamily="34" charset="0"/>
              </a:rPr>
              <a:t>instr</a:t>
            </a:r>
            <a:r>
              <a:rPr lang="en-US" sz="1600" dirty="0">
                <a:solidFill>
                  <a:schemeClr val="bg2"/>
                </a:solidFill>
                <a:cs typeface="Arial" panose="020B0604020202020204" pitchFamily="34" charset="0"/>
              </a:rPr>
              <a:t> W</a:t>
            </a:r>
          </a:p>
          <a:p>
            <a:pPr algn="ctr"/>
            <a:r>
              <a:rPr lang="en-US" sz="1600" dirty="0" err="1">
                <a:solidFill>
                  <a:schemeClr val="bg2"/>
                </a:solidFill>
                <a:cs typeface="Arial" panose="020B0604020202020204" pitchFamily="34" charset="0"/>
              </a:rPr>
              <a:t>instr</a:t>
            </a:r>
            <a:r>
              <a:rPr lang="en-US" sz="1600" dirty="0">
                <a:solidFill>
                  <a:schemeClr val="bg2"/>
                </a:solidFill>
                <a:cs typeface="Arial" panose="020B0604020202020204" pitchFamily="34" charset="0"/>
              </a:rPr>
              <a:t> X</a:t>
            </a:r>
          </a:p>
          <a:p>
            <a:pPr algn="ctr"/>
            <a:r>
              <a:rPr lang="en-US" sz="1600" dirty="0" err="1">
                <a:solidFill>
                  <a:schemeClr val="bg2"/>
                </a:solidFill>
                <a:cs typeface="Arial" panose="020B0604020202020204" pitchFamily="34" charset="0"/>
              </a:rPr>
              <a:t>instr</a:t>
            </a:r>
            <a:r>
              <a:rPr lang="en-US" sz="1600" dirty="0">
                <a:solidFill>
                  <a:schemeClr val="bg2"/>
                </a:solidFill>
                <a:cs typeface="Arial" panose="020B0604020202020204" pitchFamily="34" charset="0"/>
              </a:rPr>
              <a:t> Y</a:t>
            </a:r>
          </a:p>
        </p:txBody>
      </p:sp>
      <p:sp>
        <p:nvSpPr>
          <p:cNvPr id="12" name="TextBox 11">
            <a:extLst>
              <a:ext uri="{FF2B5EF4-FFF2-40B4-BE49-F238E27FC236}">
                <a16:creationId xmlns:a16="http://schemas.microsoft.com/office/drawing/2014/main" id="{72EFE555-4573-824F-A16E-E78530711D76}"/>
              </a:ext>
            </a:extLst>
          </p:cNvPr>
          <p:cNvSpPr txBox="1"/>
          <p:nvPr/>
        </p:nvSpPr>
        <p:spPr>
          <a:xfrm>
            <a:off x="6065520" y="762000"/>
            <a:ext cx="1596912" cy="307777"/>
          </a:xfrm>
          <a:prstGeom prst="rect">
            <a:avLst/>
          </a:prstGeom>
          <a:noFill/>
        </p:spPr>
        <p:txBody>
          <a:bodyPr wrap="none" rtlCol="0">
            <a:spAutoFit/>
          </a:bodyPr>
          <a:lstStyle/>
          <a:p>
            <a:r>
              <a:rPr lang="en-US" sz="1400" dirty="0">
                <a:solidFill>
                  <a:schemeClr val="bg2"/>
                </a:solidFill>
                <a:cs typeface="Arial" panose="020B0604020202020204" pitchFamily="34" charset="0"/>
              </a:rPr>
              <a:t>branch instruction</a:t>
            </a:r>
          </a:p>
        </p:txBody>
      </p:sp>
      <p:cxnSp>
        <p:nvCxnSpPr>
          <p:cNvPr id="14" name="Straight Arrow Connector 13">
            <a:extLst>
              <a:ext uri="{FF2B5EF4-FFF2-40B4-BE49-F238E27FC236}">
                <a16:creationId xmlns:a16="http://schemas.microsoft.com/office/drawing/2014/main" id="{236458CB-ECC0-6542-A210-93E9F6FF7C15}"/>
              </a:ext>
            </a:extLst>
          </p:cNvPr>
          <p:cNvCxnSpPr/>
          <p:nvPr/>
        </p:nvCxnSpPr>
        <p:spPr bwMode="auto">
          <a:xfrm>
            <a:off x="7643598" y="907020"/>
            <a:ext cx="25072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cSld>
  <p:clrMapOvr>
    <a:masterClrMapping/>
  </p:clrMapOvr>
</p:sld>
</file>

<file path=ppt/theme/theme1.xml><?xml version="1.0" encoding="utf-8"?>
<a:theme xmlns:a="http://schemas.openxmlformats.org/drawingml/2006/main" name="VT">
  <a:themeElements>
    <a:clrScheme name="V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T">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defRPr>
        </a:defPPr>
      </a:lstStyle>
    </a:lnDef>
  </a:objectDefaults>
  <a:extraClrSchemeLst>
    <a:extraClrScheme>
      <a:clrScheme name="V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V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V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V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V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V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V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V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V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V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V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V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2004:Templates:My Templates:VT.pot</Template>
  <TotalTime>212195</TotalTime>
  <Words>5072</Words>
  <Application>Microsoft Macintosh PowerPoint</Application>
  <PresentationFormat>On-screen Show (4:3)</PresentationFormat>
  <Paragraphs>802</Paragraphs>
  <Slides>53</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Arial</vt:lpstr>
      <vt:lpstr>Calibri</vt:lpstr>
      <vt:lpstr>Candara</vt:lpstr>
      <vt:lpstr>Consolas</vt:lpstr>
      <vt:lpstr>Gill Sans MT</vt:lpstr>
      <vt:lpstr>Lucida Grande</vt:lpstr>
      <vt:lpstr>Monotype Sorts</vt:lpstr>
      <vt:lpstr>Symbol</vt:lpstr>
      <vt:lpstr>Times New Roman</vt:lpstr>
      <vt:lpstr>VT</vt:lpstr>
      <vt:lpstr>PowerPoint Presentation</vt:lpstr>
      <vt:lpstr>Acknowledgements</vt:lpstr>
      <vt:lpstr>Computer Technology</vt:lpstr>
      <vt:lpstr>PowerPoint Presentation</vt:lpstr>
      <vt:lpstr>How to Improve Performance</vt:lpstr>
      <vt:lpstr>How To Increase Instructions Per Clock Cycle?</vt:lpstr>
      <vt:lpstr>Pipelining: Analogy</vt:lpstr>
      <vt:lpstr>Pipelining: Evolution</vt:lpstr>
      <vt:lpstr>Pipelining in Practice</vt:lpstr>
      <vt:lpstr>Pipelining Requires ILP</vt:lpstr>
      <vt:lpstr>The MHz Race …</vt:lpstr>
      <vt:lpstr>Power Density </vt:lpstr>
      <vt:lpstr>Power</vt:lpstr>
      <vt:lpstr>Frequency, Voltage, and Power</vt:lpstr>
      <vt:lpstr>Solutions to Power &amp; Cooling</vt:lpstr>
      <vt:lpstr>Recall:  Pipelining Requires ILP</vt:lpstr>
      <vt:lpstr>PowerPoint Presentation</vt:lpstr>
      <vt:lpstr>PowerPoint Presentation</vt:lpstr>
      <vt:lpstr>Key to Performance:  ILP?</vt:lpstr>
      <vt:lpstr>Single-Processor Performance</vt:lpstr>
      <vt:lpstr>Current Trends in Architecture</vt:lpstr>
      <vt:lpstr>Why Multicore?</vt:lpstr>
      <vt:lpstr>What is Multicore?</vt:lpstr>
      <vt:lpstr>A Closer Look at Multicore</vt:lpstr>
      <vt:lpstr>A Closer Look at Multicore</vt:lpstr>
      <vt:lpstr>Multicore: Solution to Power &amp; Performance</vt:lpstr>
      <vt:lpstr>Don’t Be Misled!</vt:lpstr>
      <vt:lpstr>PowerPoint Presentation</vt:lpstr>
      <vt:lpstr>PowerPoint Presentation</vt:lpstr>
      <vt:lpstr>Defining Computer Architecture</vt:lpstr>
      <vt:lpstr>Power and Energy</vt:lpstr>
      <vt:lpstr>Dynamic Energy and Power</vt:lpstr>
      <vt:lpstr>Power</vt:lpstr>
      <vt:lpstr>Reducing Power</vt:lpstr>
      <vt:lpstr>Severe Underutilization in Data Centers</vt:lpstr>
      <vt:lpstr>PowerPoint Presentation</vt:lpstr>
      <vt:lpstr>Power Efficiency at Different Levels of Utilization  </vt:lpstr>
      <vt:lpstr>Static Power</vt:lpstr>
      <vt:lpstr>Bandwidth and Latency</vt:lpstr>
      <vt:lpstr>Bandwidth and Latency</vt:lpstr>
      <vt:lpstr>Transistors and Wires</vt:lpstr>
      <vt:lpstr>Case Study for Transistors &amp; Wires:  IBM POWER</vt:lpstr>
      <vt:lpstr>Trends in Cost</vt:lpstr>
      <vt:lpstr>Integrated Circuit Cost</vt:lpstr>
      <vt:lpstr>Dependability</vt:lpstr>
      <vt:lpstr>Recall:  Defining Computer Architecture</vt:lpstr>
      <vt:lpstr>Principles of Computer Design</vt:lpstr>
      <vt:lpstr>Principles of Computer Design</vt:lpstr>
      <vt:lpstr>Principles of Computer Design</vt:lpstr>
      <vt:lpstr>Recall:  Defining Computer Architecture</vt:lpstr>
      <vt:lpstr>Classes of Computers</vt:lpstr>
      <vt:lpstr>Flynn’s Taxonomy (1966)</vt:lpstr>
      <vt:lpstr>Additional Reading Assignments</vt:lpstr>
    </vt:vector>
  </TitlesOfParts>
  <Company>Virginia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Bits, Data Types, and Operations</dc:title>
  <dc:creator>Wuchun Feng</dc:creator>
  <cp:lastModifiedBy>Feng, Wu-Chun</cp:lastModifiedBy>
  <cp:revision>117</cp:revision>
  <cp:lastPrinted>2022-01-24T00:20:22Z</cp:lastPrinted>
  <dcterms:created xsi:type="dcterms:W3CDTF">2012-03-15T05:56:43Z</dcterms:created>
  <dcterms:modified xsi:type="dcterms:W3CDTF">2022-07-15T05:58:29Z</dcterms:modified>
</cp:coreProperties>
</file>